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02" r:id="rId1"/>
  </p:sldMasterIdLst>
  <p:notesMasterIdLst>
    <p:notesMasterId r:id="rId44"/>
  </p:notesMasterIdLst>
  <p:sldIdLst>
    <p:sldId id="258" r:id="rId2"/>
    <p:sldId id="3992" r:id="rId3"/>
    <p:sldId id="4042" r:id="rId4"/>
    <p:sldId id="4016" r:id="rId5"/>
    <p:sldId id="4080" r:id="rId6"/>
    <p:sldId id="4012" r:id="rId7"/>
    <p:sldId id="4000" r:id="rId8"/>
    <p:sldId id="270" r:id="rId9"/>
    <p:sldId id="4040" r:id="rId10"/>
    <p:sldId id="4043" r:id="rId11"/>
    <p:sldId id="4044" r:id="rId12"/>
    <p:sldId id="4047" r:id="rId13"/>
    <p:sldId id="4048" r:id="rId14"/>
    <p:sldId id="4049" r:id="rId15"/>
    <p:sldId id="787" r:id="rId16"/>
    <p:sldId id="4050" r:id="rId17"/>
    <p:sldId id="4051" r:id="rId18"/>
    <p:sldId id="4052" r:id="rId19"/>
    <p:sldId id="4026" r:id="rId20"/>
    <p:sldId id="4073" r:id="rId21"/>
    <p:sldId id="4109" r:id="rId22"/>
    <p:sldId id="4053" r:id="rId23"/>
    <p:sldId id="4074" r:id="rId24"/>
    <p:sldId id="4110" r:id="rId25"/>
    <p:sldId id="4075" r:id="rId26"/>
    <p:sldId id="4076" r:id="rId27"/>
    <p:sldId id="4056" r:id="rId28"/>
    <p:sldId id="4057" r:id="rId29"/>
    <p:sldId id="4058" r:id="rId30"/>
    <p:sldId id="4077" r:id="rId31"/>
    <p:sldId id="4061" r:id="rId32"/>
    <p:sldId id="4062" r:id="rId33"/>
    <p:sldId id="4064" r:id="rId34"/>
    <p:sldId id="4063" r:id="rId35"/>
    <p:sldId id="4070" r:id="rId36"/>
    <p:sldId id="4065" r:id="rId37"/>
    <p:sldId id="4067" r:id="rId38"/>
    <p:sldId id="4066" r:id="rId39"/>
    <p:sldId id="4079" r:id="rId40"/>
    <p:sldId id="4069" r:id="rId41"/>
    <p:sldId id="3990" r:id="rId42"/>
    <p:sldId id="404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CC"/>
    <a:srgbClr val="008000"/>
    <a:srgbClr val="99FFCC"/>
    <a:srgbClr val="009999"/>
    <a:srgbClr val="006699"/>
    <a:srgbClr val="00BB9F"/>
    <a:srgbClr val="66FF66"/>
    <a:srgbClr val="33CC33"/>
    <a:srgbClr val="0099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84698" autoAdjust="0"/>
  </p:normalViewPr>
  <p:slideViewPr>
    <p:cSldViewPr snapToGrid="0" snapToObjects="1">
      <p:cViewPr varScale="1">
        <p:scale>
          <a:sx n="59" d="100"/>
          <a:sy n="59" d="100"/>
        </p:scale>
        <p:origin x="68" y="3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4549B-5C68-8249-B5E2-3CF453CE7DE3}" type="datetimeFigureOut">
              <a:rPr lang="en-US" smtClean="0"/>
              <a:t>2/12/2019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12577-A509-C146-9DAD-3C328486BFBD}" type="slidenum">
              <a:rPr lang="en-US" smtClean="0"/>
              <a:t>‹#›</a:t>
            </a:fld>
            <a:endParaRPr lang="en-US"/>
          </a:p>
        </p:txBody>
      </p:sp>
    </p:spTree>
    <p:extLst>
      <p:ext uri="{BB962C8B-B14F-4D97-AF65-F5344CB8AC3E}">
        <p14:creationId xmlns:p14="http://schemas.microsoft.com/office/powerpoint/2010/main" val="1942137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t>IBM Big Data &amp; Analytics</a:t>
            </a:r>
            <a:br>
              <a:rPr kumimoji="0" lang="en-US" alt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br>
            <a:r>
              <a:rPr kumimoji="0" lang="en-US" altLang="en-US" sz="8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t>© 2014 IBM Corporation</a:t>
            </a:r>
          </a:p>
        </p:txBody>
      </p:sp>
      <p:sp>
        <p:nvSpPr>
          <p:cNvPr id="5529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196926-F3DC-4A97-83DC-E30F133C73FD}"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itchFamily="34" charset="0"/>
            </a:endParaRPr>
          </a:p>
        </p:txBody>
      </p:sp>
    </p:spTree>
    <p:extLst>
      <p:ext uri="{BB962C8B-B14F-4D97-AF65-F5344CB8AC3E}">
        <p14:creationId xmlns:p14="http://schemas.microsoft.com/office/powerpoint/2010/main" val="311106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10</a:t>
            </a:fld>
            <a:endParaRPr lang="en-US"/>
          </a:p>
        </p:txBody>
      </p:sp>
    </p:spTree>
    <p:extLst>
      <p:ext uri="{BB962C8B-B14F-4D97-AF65-F5344CB8AC3E}">
        <p14:creationId xmlns:p14="http://schemas.microsoft.com/office/powerpoint/2010/main" val="1849641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11</a:t>
            </a:fld>
            <a:endParaRPr lang="en-US"/>
          </a:p>
        </p:txBody>
      </p:sp>
    </p:spTree>
    <p:extLst>
      <p:ext uri="{BB962C8B-B14F-4D97-AF65-F5344CB8AC3E}">
        <p14:creationId xmlns:p14="http://schemas.microsoft.com/office/powerpoint/2010/main" val="2714783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12</a:t>
            </a:fld>
            <a:endParaRPr lang="en-US"/>
          </a:p>
        </p:txBody>
      </p:sp>
    </p:spTree>
    <p:extLst>
      <p:ext uri="{BB962C8B-B14F-4D97-AF65-F5344CB8AC3E}">
        <p14:creationId xmlns:p14="http://schemas.microsoft.com/office/powerpoint/2010/main" val="331572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13</a:t>
            </a:fld>
            <a:endParaRPr lang="en-US"/>
          </a:p>
        </p:txBody>
      </p:sp>
    </p:spTree>
    <p:extLst>
      <p:ext uri="{BB962C8B-B14F-4D97-AF65-F5344CB8AC3E}">
        <p14:creationId xmlns:p14="http://schemas.microsoft.com/office/powerpoint/2010/main" val="269852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14</a:t>
            </a:fld>
            <a:endParaRPr lang="en-US"/>
          </a:p>
        </p:txBody>
      </p:sp>
    </p:spTree>
    <p:extLst>
      <p:ext uri="{BB962C8B-B14F-4D97-AF65-F5344CB8AC3E}">
        <p14:creationId xmlns:p14="http://schemas.microsoft.com/office/powerpoint/2010/main" val="3020728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19</a:t>
            </a:fld>
            <a:endParaRPr lang="en-US"/>
          </a:p>
        </p:txBody>
      </p:sp>
    </p:spTree>
    <p:extLst>
      <p:ext uri="{BB962C8B-B14F-4D97-AF65-F5344CB8AC3E}">
        <p14:creationId xmlns:p14="http://schemas.microsoft.com/office/powerpoint/2010/main" val="1960229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t>IBM Big Data &amp; Analytics</a:t>
            </a:r>
            <a:br>
              <a:rPr kumimoji="0" lang="en-US" alt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br>
            <a:r>
              <a:rPr kumimoji="0" lang="en-US" altLang="en-US" sz="800" b="0" i="0" u="none" strike="noStrike" kern="1200" cap="none" spc="0" normalizeH="0" baseline="0" noProof="0">
                <a:ln>
                  <a:noFill/>
                </a:ln>
                <a:solidFill>
                  <a:srgbClr val="000000"/>
                </a:solidFill>
                <a:effectLst/>
                <a:uLnTx/>
                <a:uFillTx/>
                <a:latin typeface="Arial" pitchFamily="34" charset="0"/>
                <a:ea typeface="MS PGothic" pitchFamily="34" charset="-128"/>
                <a:cs typeface="+mn-cs"/>
              </a:rPr>
              <a:t>© 2014 IBM Corporation</a:t>
            </a:r>
          </a:p>
        </p:txBody>
      </p:sp>
      <p:sp>
        <p:nvSpPr>
          <p:cNvPr id="5529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196926-F3DC-4A97-83DC-E30F133C73FD}" type="slidenum">
              <a:rPr kumimoji="0" lang="en-US" alt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itchFamily="34" charset="0"/>
            </a:endParaRPr>
          </a:p>
        </p:txBody>
      </p:sp>
    </p:spTree>
    <p:extLst>
      <p:ext uri="{BB962C8B-B14F-4D97-AF65-F5344CB8AC3E}">
        <p14:creationId xmlns:p14="http://schemas.microsoft.com/office/powerpoint/2010/main" val="2806553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22</a:t>
            </a:fld>
            <a:endParaRPr lang="en-US"/>
          </a:p>
        </p:txBody>
      </p:sp>
    </p:spTree>
    <p:extLst>
      <p:ext uri="{BB962C8B-B14F-4D97-AF65-F5344CB8AC3E}">
        <p14:creationId xmlns:p14="http://schemas.microsoft.com/office/powerpoint/2010/main" val="1373882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23</a:t>
            </a:fld>
            <a:endParaRPr lang="en-US"/>
          </a:p>
        </p:txBody>
      </p:sp>
    </p:spTree>
    <p:extLst>
      <p:ext uri="{BB962C8B-B14F-4D97-AF65-F5344CB8AC3E}">
        <p14:creationId xmlns:p14="http://schemas.microsoft.com/office/powerpoint/2010/main" val="1727657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24</a:t>
            </a:fld>
            <a:endParaRPr lang="en-US"/>
          </a:p>
        </p:txBody>
      </p:sp>
    </p:spTree>
    <p:extLst>
      <p:ext uri="{BB962C8B-B14F-4D97-AF65-F5344CB8AC3E}">
        <p14:creationId xmlns:p14="http://schemas.microsoft.com/office/powerpoint/2010/main" val="1374499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2</a:t>
            </a:fld>
            <a:endParaRPr lang="en-US"/>
          </a:p>
        </p:txBody>
      </p:sp>
    </p:spTree>
    <p:extLst>
      <p:ext uri="{BB962C8B-B14F-4D97-AF65-F5344CB8AC3E}">
        <p14:creationId xmlns:p14="http://schemas.microsoft.com/office/powerpoint/2010/main" val="3871087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25</a:t>
            </a:fld>
            <a:endParaRPr lang="en-US"/>
          </a:p>
        </p:txBody>
      </p:sp>
    </p:spTree>
    <p:extLst>
      <p:ext uri="{BB962C8B-B14F-4D97-AF65-F5344CB8AC3E}">
        <p14:creationId xmlns:p14="http://schemas.microsoft.com/office/powerpoint/2010/main" val="1124462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26</a:t>
            </a:fld>
            <a:endParaRPr lang="en-US"/>
          </a:p>
        </p:txBody>
      </p:sp>
    </p:spTree>
    <p:extLst>
      <p:ext uri="{BB962C8B-B14F-4D97-AF65-F5344CB8AC3E}">
        <p14:creationId xmlns:p14="http://schemas.microsoft.com/office/powerpoint/2010/main" val="164819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27</a:t>
            </a:fld>
            <a:endParaRPr lang="en-US"/>
          </a:p>
        </p:txBody>
      </p:sp>
    </p:spTree>
    <p:extLst>
      <p:ext uri="{BB962C8B-B14F-4D97-AF65-F5344CB8AC3E}">
        <p14:creationId xmlns:p14="http://schemas.microsoft.com/office/powerpoint/2010/main" val="897712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28</a:t>
            </a:fld>
            <a:endParaRPr lang="en-US"/>
          </a:p>
        </p:txBody>
      </p:sp>
    </p:spTree>
    <p:extLst>
      <p:ext uri="{BB962C8B-B14F-4D97-AF65-F5344CB8AC3E}">
        <p14:creationId xmlns:p14="http://schemas.microsoft.com/office/powerpoint/2010/main" val="4279820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29</a:t>
            </a:fld>
            <a:endParaRPr lang="en-US"/>
          </a:p>
        </p:txBody>
      </p:sp>
    </p:spTree>
    <p:extLst>
      <p:ext uri="{BB962C8B-B14F-4D97-AF65-F5344CB8AC3E}">
        <p14:creationId xmlns:p14="http://schemas.microsoft.com/office/powerpoint/2010/main" val="1040821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30</a:t>
            </a:fld>
            <a:endParaRPr lang="en-US"/>
          </a:p>
        </p:txBody>
      </p:sp>
    </p:spTree>
    <p:extLst>
      <p:ext uri="{BB962C8B-B14F-4D97-AF65-F5344CB8AC3E}">
        <p14:creationId xmlns:p14="http://schemas.microsoft.com/office/powerpoint/2010/main" val="1276329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31</a:t>
            </a:fld>
            <a:endParaRPr lang="en-US"/>
          </a:p>
        </p:txBody>
      </p:sp>
    </p:spTree>
    <p:extLst>
      <p:ext uri="{BB962C8B-B14F-4D97-AF65-F5344CB8AC3E}">
        <p14:creationId xmlns:p14="http://schemas.microsoft.com/office/powerpoint/2010/main" val="2619620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32</a:t>
            </a:fld>
            <a:endParaRPr lang="en-US"/>
          </a:p>
        </p:txBody>
      </p:sp>
    </p:spTree>
    <p:extLst>
      <p:ext uri="{BB962C8B-B14F-4D97-AF65-F5344CB8AC3E}">
        <p14:creationId xmlns:p14="http://schemas.microsoft.com/office/powerpoint/2010/main" val="2976196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33</a:t>
            </a:fld>
            <a:endParaRPr lang="en-US"/>
          </a:p>
        </p:txBody>
      </p:sp>
    </p:spTree>
    <p:extLst>
      <p:ext uri="{BB962C8B-B14F-4D97-AF65-F5344CB8AC3E}">
        <p14:creationId xmlns:p14="http://schemas.microsoft.com/office/powerpoint/2010/main" val="190418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34</a:t>
            </a:fld>
            <a:endParaRPr lang="en-US"/>
          </a:p>
        </p:txBody>
      </p:sp>
    </p:spTree>
    <p:extLst>
      <p:ext uri="{BB962C8B-B14F-4D97-AF65-F5344CB8AC3E}">
        <p14:creationId xmlns:p14="http://schemas.microsoft.com/office/powerpoint/2010/main" val="819642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3</a:t>
            </a:fld>
            <a:endParaRPr lang="en-US"/>
          </a:p>
        </p:txBody>
      </p:sp>
    </p:spTree>
    <p:extLst>
      <p:ext uri="{BB962C8B-B14F-4D97-AF65-F5344CB8AC3E}">
        <p14:creationId xmlns:p14="http://schemas.microsoft.com/office/powerpoint/2010/main" val="1727657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35</a:t>
            </a:fld>
            <a:endParaRPr lang="en-US"/>
          </a:p>
        </p:txBody>
      </p:sp>
    </p:spTree>
    <p:extLst>
      <p:ext uri="{BB962C8B-B14F-4D97-AF65-F5344CB8AC3E}">
        <p14:creationId xmlns:p14="http://schemas.microsoft.com/office/powerpoint/2010/main" val="2127192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36</a:t>
            </a:fld>
            <a:endParaRPr lang="en-US"/>
          </a:p>
        </p:txBody>
      </p:sp>
    </p:spTree>
    <p:extLst>
      <p:ext uri="{BB962C8B-B14F-4D97-AF65-F5344CB8AC3E}">
        <p14:creationId xmlns:p14="http://schemas.microsoft.com/office/powerpoint/2010/main" val="2334677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37</a:t>
            </a:fld>
            <a:endParaRPr lang="en-US"/>
          </a:p>
        </p:txBody>
      </p:sp>
    </p:spTree>
    <p:extLst>
      <p:ext uri="{BB962C8B-B14F-4D97-AF65-F5344CB8AC3E}">
        <p14:creationId xmlns:p14="http://schemas.microsoft.com/office/powerpoint/2010/main" val="418806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38</a:t>
            </a:fld>
            <a:endParaRPr lang="en-US"/>
          </a:p>
        </p:txBody>
      </p:sp>
    </p:spTree>
    <p:extLst>
      <p:ext uri="{BB962C8B-B14F-4D97-AF65-F5344CB8AC3E}">
        <p14:creationId xmlns:p14="http://schemas.microsoft.com/office/powerpoint/2010/main" val="4189553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39</a:t>
            </a:fld>
            <a:endParaRPr lang="en-US"/>
          </a:p>
        </p:txBody>
      </p:sp>
    </p:spTree>
    <p:extLst>
      <p:ext uri="{BB962C8B-B14F-4D97-AF65-F5344CB8AC3E}">
        <p14:creationId xmlns:p14="http://schemas.microsoft.com/office/powerpoint/2010/main" val="2021061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40</a:t>
            </a:fld>
            <a:endParaRPr lang="en-US"/>
          </a:p>
        </p:txBody>
      </p:sp>
    </p:spTree>
    <p:extLst>
      <p:ext uri="{BB962C8B-B14F-4D97-AF65-F5344CB8AC3E}">
        <p14:creationId xmlns:p14="http://schemas.microsoft.com/office/powerpoint/2010/main" val="1360004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4</a:t>
            </a:fld>
            <a:endParaRPr lang="en-US"/>
          </a:p>
        </p:txBody>
      </p:sp>
    </p:spTree>
    <p:extLst>
      <p:ext uri="{BB962C8B-B14F-4D97-AF65-F5344CB8AC3E}">
        <p14:creationId xmlns:p14="http://schemas.microsoft.com/office/powerpoint/2010/main" val="4039425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5</a:t>
            </a:fld>
            <a:endParaRPr lang="en-US"/>
          </a:p>
        </p:txBody>
      </p:sp>
    </p:spTree>
    <p:extLst>
      <p:ext uri="{BB962C8B-B14F-4D97-AF65-F5344CB8AC3E}">
        <p14:creationId xmlns:p14="http://schemas.microsoft.com/office/powerpoint/2010/main" val="388342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6</a:t>
            </a:fld>
            <a:endParaRPr lang="en-US"/>
          </a:p>
        </p:txBody>
      </p:sp>
    </p:spTree>
    <p:extLst>
      <p:ext uri="{BB962C8B-B14F-4D97-AF65-F5344CB8AC3E}">
        <p14:creationId xmlns:p14="http://schemas.microsoft.com/office/powerpoint/2010/main" val="2308139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7</a:t>
            </a:fld>
            <a:endParaRPr lang="en-US"/>
          </a:p>
        </p:txBody>
      </p:sp>
    </p:spTree>
    <p:extLst>
      <p:ext uri="{BB962C8B-B14F-4D97-AF65-F5344CB8AC3E}">
        <p14:creationId xmlns:p14="http://schemas.microsoft.com/office/powerpoint/2010/main" val="676261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18D23B-411F-7440-86D7-D1114144A30F}" type="slidenum">
              <a:rPr lang="en-US" smtClean="0"/>
              <a:t>8</a:t>
            </a:fld>
            <a:endParaRPr lang="en-US"/>
          </a:p>
        </p:txBody>
      </p:sp>
    </p:spTree>
    <p:extLst>
      <p:ext uri="{BB962C8B-B14F-4D97-AF65-F5344CB8AC3E}">
        <p14:creationId xmlns:p14="http://schemas.microsoft.com/office/powerpoint/2010/main" val="145841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512577-A509-C146-9DAD-3C328486BFBD}" type="slidenum">
              <a:rPr lang="en-US" smtClean="0"/>
              <a:t>9</a:t>
            </a:fld>
            <a:endParaRPr lang="en-US"/>
          </a:p>
        </p:txBody>
      </p:sp>
    </p:spTree>
    <p:extLst>
      <p:ext uri="{BB962C8B-B14F-4D97-AF65-F5344CB8AC3E}">
        <p14:creationId xmlns:p14="http://schemas.microsoft.com/office/powerpoint/2010/main" val="3875887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8"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9834" y="244841"/>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711148"/>
            <a:ext cx="11495617" cy="0"/>
          </a:xfrm>
          <a:prstGeom prst="line">
            <a:avLst/>
          </a:prstGeom>
          <a:noFill/>
          <a:ln w="6350">
            <a:solidFill>
              <a:schemeClr val="tx1"/>
            </a:solidFill>
            <a:round/>
            <a:headEnd/>
            <a:tailEnd/>
          </a:ln>
          <a:effectLst/>
          <a:extLst/>
        </p:spPr>
        <p:txBody>
          <a:bodyPr/>
          <a:lstStyle/>
          <a:p>
            <a:pPr>
              <a:defRPr/>
            </a:pPr>
            <a:endParaRPr lang="en-US" sz="1800" dirty="0">
              <a:latin typeface="Arial" charset="0"/>
              <a:ea typeface="ＭＳ Ｐゴシック" charset="0"/>
            </a:endParaRPr>
          </a:p>
        </p:txBody>
      </p:sp>
      <p:sp>
        <p:nvSpPr>
          <p:cNvPr id="6" name="Rectangle 6"/>
          <p:cNvSpPr>
            <a:spLocks noChangeArrowheads="1"/>
          </p:cNvSpPr>
          <p:nvPr/>
        </p:nvSpPr>
        <p:spPr bwMode="black">
          <a:xfrm>
            <a:off x="7929033" y="6481764"/>
            <a:ext cx="4072467" cy="231775"/>
          </a:xfrm>
          <a:prstGeom prst="rect">
            <a:avLst/>
          </a:prstGeom>
          <a:noFill/>
          <a:ln w="9525">
            <a:noFill/>
            <a:miter lim="800000"/>
            <a:headEnd/>
            <a:tailEnd/>
          </a:ln>
        </p:spPr>
        <p:txBody>
          <a:bodyPr lIns="92075" tIns="46038" rIns="92075" bIns="46038">
            <a:spAutoFit/>
          </a:bodyPr>
          <a:lstStyle/>
          <a:p>
            <a:pPr algn="r">
              <a:defRPr/>
            </a:pPr>
            <a:r>
              <a:rPr lang="en-US" sz="900" dirty="0">
                <a:ea typeface="ＭＳ Ｐゴシック" pitchFamily="34" charset="-128"/>
              </a:rPr>
              <a:t>© 2019</a:t>
            </a:r>
            <a:r>
              <a:rPr lang="en-US" sz="900" baseline="0" dirty="0">
                <a:ea typeface="ＭＳ Ｐゴシック" pitchFamily="34" charset="-128"/>
              </a:rPr>
              <a:t> </a:t>
            </a:r>
            <a:r>
              <a:rPr lang="en-US" sz="900" dirty="0">
                <a:ea typeface="ＭＳ Ｐゴシック" pitchFamily="34" charset="-128"/>
              </a:rPr>
              <a:t> IBM Corporation</a:t>
            </a:r>
          </a:p>
        </p:txBody>
      </p:sp>
      <p:sp>
        <p:nvSpPr>
          <p:cNvPr id="28674" name="Rectangle 2"/>
          <p:cNvSpPr>
            <a:spLocks noGrp="1" noChangeArrowheads="1"/>
          </p:cNvSpPr>
          <p:nvPr>
            <p:ph type="ctrTitle"/>
          </p:nvPr>
        </p:nvSpPr>
        <p:spPr>
          <a:xfrm>
            <a:off x="302685" y="2343151"/>
            <a:ext cx="10909300" cy="1077913"/>
          </a:xfrm>
        </p:spPr>
        <p:txBody>
          <a:bodyPr anchor="b"/>
          <a:lstStyle>
            <a:lvl1pPr>
              <a:defRPr sz="3500"/>
            </a:lvl1pPr>
          </a:lstStyle>
          <a:p>
            <a:pPr lvl="0"/>
            <a:r>
              <a:rPr lang="en-US" noProof="0"/>
              <a:t>Click to edit master title style</a:t>
            </a:r>
          </a:p>
        </p:txBody>
      </p:sp>
      <p:sp>
        <p:nvSpPr>
          <p:cNvPr id="2" name="TextBox 1">
            <a:extLst>
              <a:ext uri="{FF2B5EF4-FFF2-40B4-BE49-F238E27FC236}">
                <a16:creationId xmlns:a16="http://schemas.microsoft.com/office/drawing/2014/main" id="{A82949DA-6643-4043-BD52-7A3D296268BD}"/>
              </a:ext>
            </a:extLst>
          </p:cNvPr>
          <p:cNvSpPr txBox="1"/>
          <p:nvPr userDrawn="1"/>
        </p:nvSpPr>
        <p:spPr>
          <a:xfrm>
            <a:off x="249476" y="301834"/>
            <a:ext cx="1906291" cy="338554"/>
          </a:xfrm>
          <a:prstGeom prst="rect">
            <a:avLst/>
          </a:prstGeom>
          <a:noFill/>
        </p:spPr>
        <p:txBody>
          <a:bodyPr wrap="none" rtlCol="0">
            <a:spAutoFit/>
          </a:bodyPr>
          <a:lstStyle/>
          <a:p>
            <a:r>
              <a:rPr lang="en-US" sz="1600" b="1" dirty="0">
                <a:solidFill>
                  <a:schemeClr val="accent6"/>
                </a:solidFill>
              </a:rPr>
              <a:t>IBM Hybrid Cloud</a:t>
            </a:r>
          </a:p>
        </p:txBody>
      </p:sp>
      <p:pic>
        <p:nvPicPr>
          <p:cNvPr id="13" name="Picture 12">
            <a:extLst>
              <a:ext uri="{FF2B5EF4-FFF2-40B4-BE49-F238E27FC236}">
                <a16:creationId xmlns:a16="http://schemas.microsoft.com/office/drawing/2014/main" id="{5B0241AF-14DD-4520-A108-2C68BA0CC09B}"/>
              </a:ext>
            </a:extLst>
          </p:cNvPr>
          <p:cNvPicPr>
            <a:picLocks noChangeAspect="1"/>
          </p:cNvPicPr>
          <p:nvPr userDrawn="1"/>
        </p:nvPicPr>
        <p:blipFill>
          <a:blip r:embed="rId3">
            <a:clrChange>
              <a:clrFrom>
                <a:srgbClr val="000C60"/>
              </a:clrFrom>
              <a:clrTo>
                <a:srgbClr val="000C60">
                  <a:alpha val="0"/>
                </a:srgbClr>
              </a:clrTo>
            </a:clrChange>
          </a:blip>
          <a:stretch>
            <a:fillRect/>
          </a:stretch>
        </p:blipFill>
        <p:spPr>
          <a:xfrm>
            <a:off x="8611340" y="3348854"/>
            <a:ext cx="3390160" cy="2974051"/>
          </a:xfrm>
          <a:prstGeom prst="rect">
            <a:avLst/>
          </a:prstGeom>
        </p:spPr>
      </p:pic>
    </p:spTree>
    <p:extLst>
      <p:ext uri="{BB962C8B-B14F-4D97-AF65-F5344CB8AC3E}">
        <p14:creationId xmlns:p14="http://schemas.microsoft.com/office/powerpoint/2010/main" val="18799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3484" y="673627"/>
            <a:ext cx="11394016" cy="100488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41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54455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5601" y="1873250"/>
            <a:ext cx="559223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1034" y="1873250"/>
            <a:ext cx="5594351"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917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41938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334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806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00585" y="593726"/>
            <a:ext cx="2846916"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3485" y="593726"/>
            <a:ext cx="8343900"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4238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3045273" y="0"/>
            <a:ext cx="3048001" cy="68580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6093273" y="0"/>
            <a:ext cx="3048001" cy="68580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9141273" y="0"/>
            <a:ext cx="3048001" cy="68580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729" y="0"/>
            <a:ext cx="3048001" cy="6858000"/>
          </a:xfrm>
          <a:prstGeom prst="rect">
            <a:avLst/>
          </a:prstGeom>
          <a:solidFill>
            <a:srgbClr val="F9F9F9"/>
          </a:solidFill>
          <a:ln w="3175"/>
        </p:spPr>
        <p:txBody>
          <a:bodyPr lIns="19050" tIns="19050" rIns="19050" bIns="19050" anchor="ctr"/>
          <a:lstStyle>
            <a:lvl1pPr algn="ctr" defTabSz="30956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85873" y="196852"/>
            <a:ext cx="2097299" cy="1747851"/>
          </a:xfrm>
          <a:prstGeom prst="rect">
            <a:avLst/>
          </a:prstGeom>
        </p:spPr>
        <p:txBody>
          <a:bodyPr>
            <a:spAutoFit/>
          </a:bodyPr>
          <a:lstStyle>
            <a:lvl1pPr defTabSz="171450">
              <a:lnSpc>
                <a:spcPts val="100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5974223" y="6540502"/>
            <a:ext cx="237204" cy="237067"/>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17764887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53484" y="673627"/>
            <a:ext cx="11394016"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55600" y="1873250"/>
            <a:ext cx="11389784"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9" name="Rectangle 6"/>
          <p:cNvSpPr>
            <a:spLocks noChangeArrowheads="1"/>
          </p:cNvSpPr>
          <p:nvPr/>
        </p:nvSpPr>
        <p:spPr bwMode="black">
          <a:xfrm>
            <a:off x="7912100" y="6481764"/>
            <a:ext cx="4072467" cy="231775"/>
          </a:xfrm>
          <a:prstGeom prst="rect">
            <a:avLst/>
          </a:prstGeom>
          <a:noFill/>
          <a:ln w="9525">
            <a:noFill/>
            <a:miter lim="800000"/>
            <a:headEnd/>
            <a:tailEnd/>
          </a:ln>
        </p:spPr>
        <p:txBody>
          <a:bodyPr lIns="92075" tIns="46038" rIns="92075" bIns="46038">
            <a:spAutoFit/>
          </a:bodyPr>
          <a:lstStyle/>
          <a:p>
            <a:pPr algn="r">
              <a:defRPr/>
            </a:pPr>
            <a:r>
              <a:rPr lang="en-US" sz="900" dirty="0">
                <a:ea typeface="ＭＳ Ｐゴシック" pitchFamily="34" charset="-128"/>
              </a:rPr>
              <a:t>© 2019</a:t>
            </a:r>
            <a:r>
              <a:rPr lang="en-US" sz="900" baseline="0" dirty="0">
                <a:ea typeface="ＭＳ Ｐゴシック" pitchFamily="34" charset="-128"/>
              </a:rPr>
              <a:t> </a:t>
            </a:r>
            <a:r>
              <a:rPr lang="en-US" sz="900" dirty="0">
                <a:ea typeface="ＭＳ Ｐゴシック" pitchFamily="34" charset="-128"/>
              </a:rPr>
              <a:t> IBM Corporation</a:t>
            </a:r>
          </a:p>
        </p:txBody>
      </p:sp>
      <p:sp>
        <p:nvSpPr>
          <p:cNvPr id="27654" name="Rectangle 6"/>
          <p:cNvSpPr>
            <a:spLocks noChangeArrowheads="1"/>
          </p:cNvSpPr>
          <p:nvPr/>
        </p:nvSpPr>
        <p:spPr bwMode="auto">
          <a:xfrm>
            <a:off x="254000" y="6456363"/>
            <a:ext cx="736600" cy="247650"/>
          </a:xfrm>
          <a:prstGeom prst="rect">
            <a:avLst/>
          </a:prstGeom>
          <a:noFill/>
          <a:ln>
            <a:noFill/>
          </a:ln>
          <a:effectLst/>
          <a:extLst/>
        </p:spPr>
        <p:txBody>
          <a:bodyPr/>
          <a:lstStyle/>
          <a:p>
            <a:pPr>
              <a:defRPr/>
            </a:pPr>
            <a:fld id="{57059741-C914-49EE-A540-1EBF0EFE0800}" type="slidenum">
              <a:rPr lang="en-US" sz="1000">
                <a:ea typeface="ＭＳ Ｐゴシック" pitchFamily="34" charset="-128"/>
              </a:rPr>
              <a:pPr>
                <a:defRPr/>
              </a:pPr>
              <a:t>‹#›</a:t>
            </a:fld>
            <a:endParaRPr lang="en-US" sz="1000" dirty="0">
              <a:ea typeface="ＭＳ Ｐゴシック" pitchFamily="34" charset="-128"/>
            </a:endParaRPr>
          </a:p>
        </p:txBody>
      </p:sp>
      <p:pic>
        <p:nvPicPr>
          <p:cNvPr id="9" name="Picture 8" descr="ibm_sp_lockup_western-02">
            <a:extLst>
              <a:ext uri="{FF2B5EF4-FFF2-40B4-BE49-F238E27FC236}">
                <a16:creationId xmlns:a16="http://schemas.microsoft.com/office/drawing/2014/main" id="{936F0578-CEDC-4830-9D54-27364DDD43F8}"/>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519834" y="156061"/>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4">
            <a:extLst>
              <a:ext uri="{FF2B5EF4-FFF2-40B4-BE49-F238E27FC236}">
                <a16:creationId xmlns:a16="http://schemas.microsoft.com/office/drawing/2014/main" id="{B04F1F87-86F3-42BC-B5FC-7484C4EB0948}"/>
              </a:ext>
            </a:extLst>
          </p:cNvPr>
          <p:cNvSpPr>
            <a:spLocks noChangeShapeType="1"/>
          </p:cNvSpPr>
          <p:nvPr userDrawn="1"/>
        </p:nvSpPr>
        <p:spPr bwMode="auto">
          <a:xfrm flipH="1">
            <a:off x="347134" y="622368"/>
            <a:ext cx="11495617" cy="0"/>
          </a:xfrm>
          <a:prstGeom prst="line">
            <a:avLst/>
          </a:prstGeom>
          <a:noFill/>
          <a:ln w="6350">
            <a:solidFill>
              <a:schemeClr val="tx1"/>
            </a:solidFill>
            <a:round/>
            <a:headEnd/>
            <a:tailEnd/>
          </a:ln>
          <a:effectLst/>
          <a:extLst/>
        </p:spPr>
        <p:txBody>
          <a:bodyPr/>
          <a:lstStyle/>
          <a:p>
            <a:pPr>
              <a:defRPr/>
            </a:pPr>
            <a:endParaRPr lang="en-US" sz="1800" dirty="0">
              <a:latin typeface="Arial" charset="0"/>
              <a:ea typeface="ＭＳ Ｐゴシック" charset="0"/>
            </a:endParaRPr>
          </a:p>
        </p:txBody>
      </p:sp>
      <p:sp>
        <p:nvSpPr>
          <p:cNvPr id="12" name="TextBox 11">
            <a:extLst>
              <a:ext uri="{FF2B5EF4-FFF2-40B4-BE49-F238E27FC236}">
                <a16:creationId xmlns:a16="http://schemas.microsoft.com/office/drawing/2014/main" id="{130EB124-4B77-4864-8A2B-6E5660508C02}"/>
              </a:ext>
            </a:extLst>
          </p:cNvPr>
          <p:cNvSpPr txBox="1"/>
          <p:nvPr userDrawn="1"/>
        </p:nvSpPr>
        <p:spPr>
          <a:xfrm>
            <a:off x="249476" y="213054"/>
            <a:ext cx="1906291" cy="338554"/>
          </a:xfrm>
          <a:prstGeom prst="rect">
            <a:avLst/>
          </a:prstGeom>
          <a:noFill/>
        </p:spPr>
        <p:txBody>
          <a:bodyPr wrap="none" rtlCol="0">
            <a:spAutoFit/>
          </a:bodyPr>
          <a:lstStyle/>
          <a:p>
            <a:r>
              <a:rPr lang="en-US" sz="1600" b="1" dirty="0">
                <a:solidFill>
                  <a:schemeClr val="accent6"/>
                </a:solidFill>
              </a:rPr>
              <a:t>IBM Hybrid Cloud</a:t>
            </a:r>
          </a:p>
        </p:txBody>
      </p:sp>
    </p:spTree>
    <p:extLst>
      <p:ext uri="{BB962C8B-B14F-4D97-AF65-F5344CB8AC3E}">
        <p14:creationId xmlns:p14="http://schemas.microsoft.com/office/powerpoint/2010/main" val="2046947086"/>
      </p:ext>
    </p:extLst>
  </p:cSld>
  <p:clrMap bg1="lt1" tx1="dk1" bg2="lt2" tx2="dk2" accent1="accent1" accent2="accent2" accent3="accent3" accent4="accent4" accent5="accent5" accent6="accent6" hlink="hlink" folHlink="folHlink"/>
  <p:sldLayoutIdLst>
    <p:sldLayoutId id="2147484903" r:id="rId1"/>
    <p:sldLayoutId id="2147484904" r:id="rId2"/>
    <p:sldLayoutId id="2147484905" r:id="rId3"/>
    <p:sldLayoutId id="2147484906" r:id="rId4"/>
    <p:sldLayoutId id="2147484908" r:id="rId5"/>
    <p:sldLayoutId id="2147484909" r:id="rId6"/>
    <p:sldLayoutId id="2147484912" r:id="rId7"/>
    <p:sldLayoutId id="2147484913" r:id="rId8"/>
    <p:sldLayoutId id="2147484915" r:id="rId9"/>
  </p:sldLayoutIdLst>
  <p:txStyles>
    <p:titleStyle>
      <a:lvl1pPr algn="l" rtl="0" eaLnBrk="0" fontAlgn="base" hangingPunct="0">
        <a:spcBef>
          <a:spcPct val="0"/>
        </a:spcBef>
        <a:spcAft>
          <a:spcPct val="0"/>
        </a:spcAft>
        <a:defRPr sz="2200">
          <a:solidFill>
            <a:schemeClr val="tx1"/>
          </a:solidFill>
          <a:latin typeface="+mj-lt"/>
          <a:ea typeface="MS PGothic" pitchFamily="34" charset="-128"/>
          <a:cs typeface="+mj-cs"/>
        </a:defRPr>
      </a:lvl1pPr>
      <a:lvl2pPr algn="l" rtl="0" eaLnBrk="0" fontAlgn="base" hangingPunct="0">
        <a:spcBef>
          <a:spcPct val="0"/>
        </a:spcBef>
        <a:spcAft>
          <a:spcPct val="0"/>
        </a:spcAft>
        <a:defRPr sz="2200">
          <a:solidFill>
            <a:schemeClr val="tx1"/>
          </a:solidFill>
          <a:latin typeface="Arial" charset="0"/>
          <a:ea typeface="MS PGothic" pitchFamily="34" charset="-128"/>
        </a:defRPr>
      </a:lvl2pPr>
      <a:lvl3pPr algn="l" rtl="0" eaLnBrk="0" fontAlgn="base" hangingPunct="0">
        <a:spcBef>
          <a:spcPct val="0"/>
        </a:spcBef>
        <a:spcAft>
          <a:spcPct val="0"/>
        </a:spcAft>
        <a:defRPr sz="2200">
          <a:solidFill>
            <a:schemeClr val="tx1"/>
          </a:solidFill>
          <a:latin typeface="Arial" charset="0"/>
          <a:ea typeface="MS PGothic" pitchFamily="34" charset="-128"/>
        </a:defRPr>
      </a:lvl3pPr>
      <a:lvl4pPr algn="l" rtl="0" eaLnBrk="0" fontAlgn="base" hangingPunct="0">
        <a:spcBef>
          <a:spcPct val="0"/>
        </a:spcBef>
        <a:spcAft>
          <a:spcPct val="0"/>
        </a:spcAft>
        <a:defRPr sz="2200">
          <a:solidFill>
            <a:schemeClr val="tx1"/>
          </a:solidFill>
          <a:latin typeface="Arial" charset="0"/>
          <a:ea typeface="MS PGothic" pitchFamily="34" charset="-128"/>
        </a:defRPr>
      </a:lvl4pPr>
      <a:lvl5pPr algn="l" rtl="0" eaLnBrk="0" fontAlgn="base" hangingPunct="0">
        <a:spcBef>
          <a:spcPct val="0"/>
        </a:spcBef>
        <a:spcAft>
          <a:spcPct val="0"/>
        </a:spcAft>
        <a:defRPr sz="2200">
          <a:solidFill>
            <a:schemeClr val="tx1"/>
          </a:solidFill>
          <a:latin typeface="Arial" charset="0"/>
          <a:ea typeface="MS PGothic"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mn-lt"/>
          <a:ea typeface="MS PGothic" pitchFamily="34" charset="-128"/>
          <a:cs typeface="+mn-cs"/>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mn-lt"/>
          <a:ea typeface="MS PGothic"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itchFamily="34" charset="-128"/>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kamat@us.ibm.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linda.liu@us.ib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cs.docker.com/engine/docker-overview/" TargetMode="External"/><Relationship Id="rId2" Type="http://schemas.openxmlformats.org/officeDocument/2006/relationships/hyperlink" Target="https://kubernetes.io/docs/concepts/" TargetMode="External"/><Relationship Id="rId1" Type="http://schemas.openxmlformats.org/officeDocument/2006/relationships/slideLayout" Target="../slideLayouts/slideLayout5.xml"/><Relationship Id="rId5" Type="http://schemas.openxmlformats.org/officeDocument/2006/relationships/hyperlink" Target="https://docs-icpdata.mybluemix.net/docs/content/com.ibm.icpdata.doc/zen/overview/overview.html" TargetMode="External"/><Relationship Id="rId4" Type="http://schemas.openxmlformats.org/officeDocument/2006/relationships/hyperlink" Target="https://www.ibm.com/support/knowledgecenter/en/SSBS6K_2.1.0.3/getting_started/introduction.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8.xml"/><Relationship Id="rId16"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14.tiff"/><Relationship Id="rId5" Type="http://schemas.openxmlformats.org/officeDocument/2006/relationships/image" Target="../media/image8.png"/><Relationship Id="rId15" Type="http://schemas.openxmlformats.org/officeDocument/2006/relationships/image" Target="../media/image18.tiff"/><Relationship Id="rId10" Type="http://schemas.openxmlformats.org/officeDocument/2006/relationships/image" Target="../media/image13.tiff"/><Relationship Id="rId4" Type="http://schemas.openxmlformats.org/officeDocument/2006/relationships/image" Target="../media/image7.png"/><Relationship Id="rId9" Type="http://schemas.openxmlformats.org/officeDocument/2006/relationships/image" Target="../media/image12.tiff"/><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Grp="1" noChangeArrowheads="1"/>
          </p:cNvSpPr>
          <p:nvPr>
            <p:ph type="ctrTitle"/>
          </p:nvPr>
        </p:nvSpPr>
        <p:spPr>
          <a:xfrm>
            <a:off x="372862" y="861136"/>
            <a:ext cx="11017189" cy="3676140"/>
          </a:xfrm>
        </p:spPr>
        <p:txBody>
          <a:bodyPr/>
          <a:lstStyle/>
          <a:p>
            <a:pPr algn="ctr" eaLnBrk="1" hangingPunct="1"/>
            <a:r>
              <a:rPr lang="en-US" altLang="en-US" sz="4000" b="1" dirty="0"/>
              <a:t>Build a Machine Learning System </a:t>
            </a:r>
            <a:br>
              <a:rPr lang="en-US" altLang="en-US" sz="4000" b="1" dirty="0"/>
            </a:br>
            <a:r>
              <a:rPr lang="en-US" altLang="en-US" sz="4000" b="1" dirty="0"/>
              <a:t>using </a:t>
            </a:r>
            <a:br>
              <a:rPr lang="en-US" altLang="en-US" sz="4000" b="1" dirty="0"/>
            </a:br>
            <a:r>
              <a:rPr lang="en-US" altLang="en-US" sz="4000" b="1" dirty="0"/>
              <a:t>IBM Cloud Private for Data Platform (ICP4D), </a:t>
            </a:r>
            <a:br>
              <a:rPr lang="en-US" altLang="en-US" sz="4000" b="1" dirty="0"/>
            </a:br>
            <a:r>
              <a:rPr lang="en-US" altLang="en-US" sz="4000" b="1" dirty="0"/>
              <a:t>Watson Studio Local (WSL) </a:t>
            </a:r>
            <a:br>
              <a:rPr lang="en-US" altLang="en-US" sz="4000" b="1" dirty="0"/>
            </a:br>
            <a:r>
              <a:rPr lang="en-US" altLang="en-US" sz="4000" b="1" dirty="0"/>
              <a:t>and Hadoop</a:t>
            </a:r>
            <a:br>
              <a:rPr lang="en-US" sz="4000" dirty="0"/>
            </a:br>
            <a:endParaRPr lang="en-US" altLang="en-US" sz="1800" dirty="0"/>
          </a:p>
        </p:txBody>
      </p:sp>
      <p:sp>
        <p:nvSpPr>
          <p:cNvPr id="4" name="TextBox 3">
            <a:extLst>
              <a:ext uri="{FF2B5EF4-FFF2-40B4-BE49-F238E27FC236}">
                <a16:creationId xmlns:a16="http://schemas.microsoft.com/office/drawing/2014/main" id="{D77EAD9C-9A29-472F-ACEE-479F16C4A329}"/>
              </a:ext>
            </a:extLst>
          </p:cNvPr>
          <p:cNvSpPr txBox="1"/>
          <p:nvPr/>
        </p:nvSpPr>
        <p:spPr>
          <a:xfrm>
            <a:off x="266330" y="6223247"/>
            <a:ext cx="1608133" cy="369332"/>
          </a:xfrm>
          <a:prstGeom prst="rect">
            <a:avLst/>
          </a:prstGeom>
          <a:noFill/>
        </p:spPr>
        <p:txBody>
          <a:bodyPr wrap="none" rtlCol="0">
            <a:spAutoFit/>
          </a:bodyPr>
          <a:lstStyle/>
          <a:p>
            <a:r>
              <a:rPr lang="en-US" dirty="0"/>
              <a:t>Feb. 15, 2019</a:t>
            </a:r>
          </a:p>
        </p:txBody>
      </p:sp>
      <p:sp>
        <p:nvSpPr>
          <p:cNvPr id="2" name="TextBox 1">
            <a:extLst>
              <a:ext uri="{FF2B5EF4-FFF2-40B4-BE49-F238E27FC236}">
                <a16:creationId xmlns:a16="http://schemas.microsoft.com/office/drawing/2014/main" id="{90A3F0CB-CFE5-4CA6-A3F3-033E8B70388D}"/>
              </a:ext>
            </a:extLst>
          </p:cNvPr>
          <p:cNvSpPr txBox="1"/>
          <p:nvPr/>
        </p:nvSpPr>
        <p:spPr>
          <a:xfrm>
            <a:off x="269702" y="5362697"/>
            <a:ext cx="8090869" cy="707886"/>
          </a:xfrm>
          <a:prstGeom prst="rect">
            <a:avLst/>
          </a:prstGeom>
          <a:noFill/>
        </p:spPr>
        <p:txBody>
          <a:bodyPr wrap="none" rtlCol="0">
            <a:spAutoFit/>
          </a:bodyPr>
          <a:lstStyle/>
          <a:p>
            <a:r>
              <a:rPr lang="en-US" sz="2000" b="1" dirty="0">
                <a:solidFill>
                  <a:srgbClr val="0000FF"/>
                </a:solidFill>
              </a:rPr>
              <a:t>Vish Kamat – </a:t>
            </a:r>
            <a:r>
              <a:rPr lang="en-US" sz="2000" b="1" dirty="0">
                <a:solidFill>
                  <a:srgbClr val="0000FF"/>
                </a:solidFill>
                <a:hlinkClick r:id="rId3">
                  <a:extLst>
                    <a:ext uri="{A12FA001-AC4F-418D-AE19-62706E023703}">
                      <ahyp:hlinkClr xmlns:ahyp="http://schemas.microsoft.com/office/drawing/2018/hyperlinkcolor" val="tx"/>
                    </a:ext>
                  </a:extLst>
                </a:hlinkClick>
              </a:rPr>
              <a:t>vkamat@us.ibm.com</a:t>
            </a:r>
            <a:r>
              <a:rPr lang="en-US" sz="2000" b="1" dirty="0">
                <a:solidFill>
                  <a:srgbClr val="0000FF"/>
                </a:solidFill>
              </a:rPr>
              <a:t>  </a:t>
            </a:r>
            <a:r>
              <a:rPr lang="en-US" sz="2000" b="1" dirty="0">
                <a:solidFill>
                  <a:srgbClr val="009999"/>
                </a:solidFill>
              </a:rPr>
              <a:t>IBM Data Science Expert Lab</a:t>
            </a:r>
          </a:p>
          <a:p>
            <a:r>
              <a:rPr lang="en-US" sz="2000" b="1" dirty="0">
                <a:solidFill>
                  <a:srgbClr val="0000FF"/>
                </a:solidFill>
              </a:rPr>
              <a:t>Linda Liu  – </a:t>
            </a:r>
            <a:r>
              <a:rPr lang="en-US" sz="2000" b="1" dirty="0">
                <a:solidFill>
                  <a:srgbClr val="0000FF"/>
                </a:solidFill>
                <a:hlinkClick r:id="rId4"/>
              </a:rPr>
              <a:t>linda.liu@us.ibm.com</a:t>
            </a:r>
            <a:r>
              <a:rPr lang="en-US" sz="2000" b="1" dirty="0">
                <a:solidFill>
                  <a:srgbClr val="0000FF"/>
                </a:solidFill>
              </a:rPr>
              <a:t>   </a:t>
            </a:r>
            <a:r>
              <a:rPr lang="en-US" sz="2000" b="1" dirty="0">
                <a:solidFill>
                  <a:srgbClr val="009999"/>
                </a:solidFill>
              </a:rPr>
              <a:t>IBM Data Science Expert Lab</a:t>
            </a:r>
            <a:endParaRPr lang="en-US" sz="2000" b="1" dirty="0">
              <a:solidFill>
                <a:srgbClr val="0000FF"/>
              </a:solidFill>
            </a:endParaRPr>
          </a:p>
        </p:txBody>
      </p:sp>
    </p:spTree>
    <p:extLst>
      <p:ext uri="{BB962C8B-B14F-4D97-AF65-F5344CB8AC3E}">
        <p14:creationId xmlns:p14="http://schemas.microsoft.com/office/powerpoint/2010/main" val="41595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55401" y="644008"/>
            <a:ext cx="66693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ICP4D/WSL – Lifecycle Overview </a:t>
            </a:r>
          </a:p>
        </p:txBody>
      </p:sp>
      <p:sp>
        <p:nvSpPr>
          <p:cNvPr id="4" name="TextBox 3">
            <a:extLst>
              <a:ext uri="{FF2B5EF4-FFF2-40B4-BE49-F238E27FC236}">
                <a16:creationId xmlns:a16="http://schemas.microsoft.com/office/drawing/2014/main" id="{B57CA770-27B7-4613-85C1-7EFC926A2CD0}"/>
              </a:ext>
            </a:extLst>
          </p:cNvPr>
          <p:cNvSpPr txBox="1"/>
          <p:nvPr/>
        </p:nvSpPr>
        <p:spPr>
          <a:xfrm>
            <a:off x="255024" y="1163215"/>
            <a:ext cx="4768921" cy="1502463"/>
          </a:xfrm>
          <a:prstGeom prst="rect">
            <a:avLst/>
          </a:prstGeom>
          <a:noFill/>
        </p:spPr>
        <p:txBody>
          <a:bodyPr wrap="square" rtlCol="0">
            <a:spAutoFit/>
          </a:bodyPr>
          <a:lstStyle/>
          <a:p>
            <a:pPr marL="514350" indent="-514350">
              <a:lnSpc>
                <a:spcPts val="3800"/>
              </a:lnSpc>
              <a:buFont typeface="+mj-lt"/>
              <a:buAutoNum type="arabicPeriod"/>
            </a:pPr>
            <a:r>
              <a:rPr lang="en-US" sz="2400" b="1" dirty="0"/>
              <a:t>Create Data Sources, Load Data Sets</a:t>
            </a:r>
          </a:p>
          <a:p>
            <a:pPr lvl="1">
              <a:lnSpc>
                <a:spcPts val="3800"/>
              </a:lnSpc>
            </a:pPr>
            <a:endParaRPr lang="en-US" sz="2400" b="1" dirty="0"/>
          </a:p>
        </p:txBody>
      </p:sp>
      <p:pic>
        <p:nvPicPr>
          <p:cNvPr id="6" name="Picture 5">
            <a:extLst>
              <a:ext uri="{FF2B5EF4-FFF2-40B4-BE49-F238E27FC236}">
                <a16:creationId xmlns:a16="http://schemas.microsoft.com/office/drawing/2014/main" id="{A9BFF186-D310-46FA-B30D-1E14B8ADC3D5}"/>
              </a:ext>
            </a:extLst>
          </p:cNvPr>
          <p:cNvPicPr>
            <a:picLocks noChangeAspect="1"/>
          </p:cNvPicPr>
          <p:nvPr/>
        </p:nvPicPr>
        <p:blipFill>
          <a:blip r:embed="rId3"/>
          <a:stretch>
            <a:fillRect/>
          </a:stretch>
        </p:blipFill>
        <p:spPr>
          <a:xfrm>
            <a:off x="4841065" y="1687253"/>
            <a:ext cx="6127939" cy="5010139"/>
          </a:xfrm>
          <a:prstGeom prst="rect">
            <a:avLst/>
          </a:prstGeom>
        </p:spPr>
      </p:pic>
      <p:sp>
        <p:nvSpPr>
          <p:cNvPr id="7" name="Rectangle 6">
            <a:extLst>
              <a:ext uri="{FF2B5EF4-FFF2-40B4-BE49-F238E27FC236}">
                <a16:creationId xmlns:a16="http://schemas.microsoft.com/office/drawing/2014/main" id="{79FFCA1E-55BB-4ECB-8560-1997AD667BEC}"/>
              </a:ext>
            </a:extLst>
          </p:cNvPr>
          <p:cNvSpPr/>
          <p:nvPr/>
        </p:nvSpPr>
        <p:spPr>
          <a:xfrm>
            <a:off x="773278" y="2102910"/>
            <a:ext cx="3999889" cy="5087996"/>
          </a:xfrm>
          <a:prstGeom prst="rect">
            <a:avLst/>
          </a:prstGeom>
        </p:spPr>
        <p:txBody>
          <a:bodyPr wrap="square">
            <a:spAutoFit/>
          </a:bodyPr>
          <a:lstStyle/>
          <a:p>
            <a:pPr>
              <a:lnSpc>
                <a:spcPts val="2700"/>
              </a:lnSpc>
            </a:pPr>
            <a:r>
              <a:rPr lang="en-US" sz="2000" dirty="0"/>
              <a:t>You can create data sources and remote data sets for the following databases and services</a:t>
            </a:r>
          </a:p>
          <a:p>
            <a:pPr marL="285750" indent="-285750">
              <a:lnSpc>
                <a:spcPts val="2700"/>
              </a:lnSpc>
              <a:buFont typeface="Arial" panose="020B0604020202020204" pitchFamily="34" charset="0"/>
              <a:buChar char="•"/>
            </a:pPr>
            <a:r>
              <a:rPr lang="en-US" sz="2000" dirty="0"/>
              <a:t>Big SQL</a:t>
            </a:r>
          </a:p>
          <a:p>
            <a:pPr marL="285750" indent="-285750">
              <a:lnSpc>
                <a:spcPts val="2700"/>
              </a:lnSpc>
              <a:buFont typeface="Arial" panose="020B0604020202020204" pitchFamily="34" charset="0"/>
              <a:buChar char="•"/>
            </a:pPr>
            <a:r>
              <a:rPr lang="en-US" sz="2000" dirty="0"/>
              <a:t>DB2 Warehouse on Cloud</a:t>
            </a:r>
          </a:p>
          <a:p>
            <a:pPr marL="285750" indent="-285750">
              <a:lnSpc>
                <a:spcPts val="2700"/>
              </a:lnSpc>
              <a:buFont typeface="Arial" panose="020B0604020202020204" pitchFamily="34" charset="0"/>
              <a:buChar char="•"/>
            </a:pPr>
            <a:r>
              <a:rPr lang="en-US" sz="2000" dirty="0"/>
              <a:t>DB2 for z/OS</a:t>
            </a:r>
          </a:p>
          <a:p>
            <a:pPr marL="285750" indent="-285750">
              <a:lnSpc>
                <a:spcPts val="2700"/>
              </a:lnSpc>
              <a:buFont typeface="Arial" panose="020B0604020202020204" pitchFamily="34" charset="0"/>
              <a:buChar char="•"/>
            </a:pPr>
            <a:r>
              <a:rPr lang="en-US" sz="2000" dirty="0"/>
              <a:t>Hive </a:t>
            </a:r>
          </a:p>
          <a:p>
            <a:pPr marL="285750" indent="-285750">
              <a:lnSpc>
                <a:spcPts val="2700"/>
              </a:lnSpc>
              <a:buFont typeface="Arial" panose="020B0604020202020204" pitchFamily="34" charset="0"/>
              <a:buChar char="•"/>
            </a:pPr>
            <a:r>
              <a:rPr lang="en-US" sz="2000" dirty="0"/>
              <a:t>HDFS</a:t>
            </a:r>
          </a:p>
          <a:p>
            <a:pPr marL="285750" indent="-285750">
              <a:lnSpc>
                <a:spcPts val="2700"/>
              </a:lnSpc>
              <a:buFont typeface="Arial" panose="020B0604020202020204" pitchFamily="34" charset="0"/>
              <a:buChar char="•"/>
            </a:pPr>
            <a:r>
              <a:rPr lang="en-US" sz="2000" dirty="0"/>
              <a:t>Hyperledger Composer</a:t>
            </a:r>
          </a:p>
          <a:p>
            <a:pPr marL="285750" indent="-285750">
              <a:lnSpc>
                <a:spcPts val="2700"/>
              </a:lnSpc>
              <a:buFont typeface="Arial" panose="020B0604020202020204" pitchFamily="34" charset="0"/>
              <a:buChar char="•"/>
            </a:pPr>
            <a:r>
              <a:rPr lang="en-US" sz="2000" dirty="0"/>
              <a:t>Informix</a:t>
            </a:r>
          </a:p>
          <a:p>
            <a:pPr marL="285750" indent="-285750">
              <a:lnSpc>
                <a:spcPts val="2700"/>
              </a:lnSpc>
              <a:buFont typeface="Arial" panose="020B0604020202020204" pitchFamily="34" charset="0"/>
              <a:buChar char="•"/>
            </a:pPr>
            <a:r>
              <a:rPr lang="en-US" sz="2000" dirty="0"/>
              <a:t>Microsoft SQL Server (MSSQL)</a:t>
            </a:r>
          </a:p>
          <a:p>
            <a:pPr marL="285750" indent="-285750">
              <a:lnSpc>
                <a:spcPts val="2700"/>
              </a:lnSpc>
              <a:buFont typeface="Arial" panose="020B0604020202020204" pitchFamily="34" charset="0"/>
              <a:buChar char="•"/>
            </a:pPr>
            <a:r>
              <a:rPr lang="en-US" sz="2000" dirty="0"/>
              <a:t>Netezza</a:t>
            </a:r>
          </a:p>
          <a:p>
            <a:pPr marL="285750" indent="-285750">
              <a:lnSpc>
                <a:spcPts val="2700"/>
              </a:lnSpc>
              <a:buFont typeface="Arial" panose="020B0604020202020204" pitchFamily="34" charset="0"/>
              <a:buChar char="•"/>
            </a:pPr>
            <a:r>
              <a:rPr lang="en-US" sz="2000" dirty="0"/>
              <a:t>Oracle</a:t>
            </a:r>
          </a:p>
        </p:txBody>
      </p:sp>
      <p:pic>
        <p:nvPicPr>
          <p:cNvPr id="8" name="Picture 7">
            <a:extLst>
              <a:ext uri="{FF2B5EF4-FFF2-40B4-BE49-F238E27FC236}">
                <a16:creationId xmlns:a16="http://schemas.microsoft.com/office/drawing/2014/main" id="{6E8829F1-4D52-4002-AD62-724ACC4B9E17}"/>
              </a:ext>
            </a:extLst>
          </p:cNvPr>
          <p:cNvPicPr>
            <a:picLocks noChangeAspect="1"/>
          </p:cNvPicPr>
          <p:nvPr/>
        </p:nvPicPr>
        <p:blipFill>
          <a:blip r:embed="rId4"/>
          <a:stretch>
            <a:fillRect/>
          </a:stretch>
        </p:blipFill>
        <p:spPr>
          <a:xfrm>
            <a:off x="6947833" y="904752"/>
            <a:ext cx="5222916" cy="584775"/>
          </a:xfrm>
          <a:prstGeom prst="rect">
            <a:avLst/>
          </a:prstGeom>
        </p:spPr>
      </p:pic>
      <p:sp>
        <p:nvSpPr>
          <p:cNvPr id="9" name="Oval 8">
            <a:extLst>
              <a:ext uri="{FF2B5EF4-FFF2-40B4-BE49-F238E27FC236}">
                <a16:creationId xmlns:a16="http://schemas.microsoft.com/office/drawing/2014/main" id="{0C16E172-6C7B-47B6-B96B-E476DCA501E1}"/>
              </a:ext>
            </a:extLst>
          </p:cNvPr>
          <p:cNvSpPr/>
          <p:nvPr/>
        </p:nvSpPr>
        <p:spPr>
          <a:xfrm>
            <a:off x="6788980" y="840711"/>
            <a:ext cx="1169035" cy="73218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57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55401" y="644008"/>
            <a:ext cx="66693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ICP4D/WSL – Lifecycle Overview </a:t>
            </a:r>
          </a:p>
        </p:txBody>
      </p:sp>
      <p:sp>
        <p:nvSpPr>
          <p:cNvPr id="4" name="TextBox 3">
            <a:extLst>
              <a:ext uri="{FF2B5EF4-FFF2-40B4-BE49-F238E27FC236}">
                <a16:creationId xmlns:a16="http://schemas.microsoft.com/office/drawing/2014/main" id="{B57CA770-27B7-4613-85C1-7EFC926A2CD0}"/>
              </a:ext>
            </a:extLst>
          </p:cNvPr>
          <p:cNvSpPr txBox="1"/>
          <p:nvPr/>
        </p:nvSpPr>
        <p:spPr>
          <a:xfrm>
            <a:off x="253658" y="1228171"/>
            <a:ext cx="7893646" cy="2477088"/>
          </a:xfrm>
          <a:prstGeom prst="rect">
            <a:avLst/>
          </a:prstGeom>
          <a:noFill/>
        </p:spPr>
        <p:txBody>
          <a:bodyPr wrap="square" rtlCol="0">
            <a:spAutoFit/>
          </a:bodyPr>
          <a:lstStyle/>
          <a:p>
            <a:pPr marL="457200" indent="-457200">
              <a:lnSpc>
                <a:spcPts val="3800"/>
              </a:lnSpc>
              <a:buFont typeface="+mj-lt"/>
              <a:buAutoNum type="arabicPeriod" startAt="2"/>
            </a:pPr>
            <a:r>
              <a:rPr lang="en-US" sz="2400" b="1" dirty="0"/>
              <a:t>Cataloging and Governance Data</a:t>
            </a:r>
          </a:p>
          <a:p>
            <a:pPr marL="971550" lvl="1" indent="-458788">
              <a:lnSpc>
                <a:spcPts val="3800"/>
              </a:lnSpc>
              <a:buFont typeface="+mj-lt"/>
              <a:buAutoNum type="alphaLcParenR"/>
            </a:pPr>
            <a:r>
              <a:rPr lang="en-US" sz="2400" dirty="0"/>
              <a:t>Create/Import a data dictionary</a:t>
            </a:r>
          </a:p>
          <a:p>
            <a:pPr marL="971550" lvl="1" indent="-458788">
              <a:lnSpc>
                <a:spcPts val="3800"/>
              </a:lnSpc>
              <a:buFont typeface="+mj-lt"/>
              <a:buAutoNum type="alphaLcParenR"/>
            </a:pPr>
            <a:r>
              <a:rPr lang="en-US" sz="2400" dirty="0"/>
              <a:t>Creating terms and categories</a:t>
            </a:r>
          </a:p>
          <a:p>
            <a:pPr marL="971550" lvl="1" indent="-458788">
              <a:lnSpc>
                <a:spcPts val="3800"/>
              </a:lnSpc>
              <a:buFont typeface="+mj-lt"/>
              <a:buAutoNum type="alphaLcParenR"/>
            </a:pPr>
            <a:r>
              <a:rPr lang="en-US" sz="2400" dirty="0"/>
              <a:t>Creating governance policies and rules</a:t>
            </a:r>
          </a:p>
          <a:p>
            <a:pPr marL="971550" lvl="1" indent="-458788">
              <a:lnSpc>
                <a:spcPts val="3800"/>
              </a:lnSpc>
              <a:buFont typeface="+mj-lt"/>
              <a:buAutoNum type="alphaLcParenR"/>
            </a:pPr>
            <a:r>
              <a:rPr lang="en-US" sz="2400" dirty="0"/>
              <a:t>Governing analytical assets</a:t>
            </a:r>
          </a:p>
        </p:txBody>
      </p:sp>
      <p:pic>
        <p:nvPicPr>
          <p:cNvPr id="5" name="Picture 4">
            <a:extLst>
              <a:ext uri="{FF2B5EF4-FFF2-40B4-BE49-F238E27FC236}">
                <a16:creationId xmlns:a16="http://schemas.microsoft.com/office/drawing/2014/main" id="{5CE09EB9-3D43-439D-87EA-34E715BF2A6F}"/>
              </a:ext>
            </a:extLst>
          </p:cNvPr>
          <p:cNvPicPr>
            <a:picLocks noChangeAspect="1"/>
          </p:cNvPicPr>
          <p:nvPr/>
        </p:nvPicPr>
        <p:blipFill>
          <a:blip r:embed="rId3"/>
          <a:stretch>
            <a:fillRect/>
          </a:stretch>
        </p:blipFill>
        <p:spPr>
          <a:xfrm>
            <a:off x="5633108" y="1287650"/>
            <a:ext cx="6482060" cy="725753"/>
          </a:xfrm>
          <a:prstGeom prst="rect">
            <a:avLst/>
          </a:prstGeom>
        </p:spPr>
      </p:pic>
      <p:sp>
        <p:nvSpPr>
          <p:cNvPr id="6" name="Oval 5">
            <a:extLst>
              <a:ext uri="{FF2B5EF4-FFF2-40B4-BE49-F238E27FC236}">
                <a16:creationId xmlns:a16="http://schemas.microsoft.com/office/drawing/2014/main" id="{26F475D3-331F-4CE9-B63D-CC597CE43E3D}"/>
              </a:ext>
            </a:extLst>
          </p:cNvPr>
          <p:cNvSpPr/>
          <p:nvPr/>
        </p:nvSpPr>
        <p:spPr>
          <a:xfrm>
            <a:off x="6688251" y="1206413"/>
            <a:ext cx="1150705" cy="90870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014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55401" y="644008"/>
            <a:ext cx="66693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ICP4D/WSL – Lifecycle Overview </a:t>
            </a:r>
          </a:p>
        </p:txBody>
      </p:sp>
      <p:sp>
        <p:nvSpPr>
          <p:cNvPr id="4" name="TextBox 3">
            <a:extLst>
              <a:ext uri="{FF2B5EF4-FFF2-40B4-BE49-F238E27FC236}">
                <a16:creationId xmlns:a16="http://schemas.microsoft.com/office/drawing/2014/main" id="{B57CA770-27B7-4613-85C1-7EFC926A2CD0}"/>
              </a:ext>
            </a:extLst>
          </p:cNvPr>
          <p:cNvSpPr txBox="1"/>
          <p:nvPr/>
        </p:nvSpPr>
        <p:spPr>
          <a:xfrm>
            <a:off x="255024" y="1163215"/>
            <a:ext cx="4768921" cy="1015150"/>
          </a:xfrm>
          <a:prstGeom prst="rect">
            <a:avLst/>
          </a:prstGeom>
          <a:noFill/>
        </p:spPr>
        <p:txBody>
          <a:bodyPr wrap="square" rtlCol="0">
            <a:spAutoFit/>
          </a:bodyPr>
          <a:lstStyle/>
          <a:p>
            <a:pPr marL="514350" indent="-514350">
              <a:lnSpc>
                <a:spcPts val="3800"/>
              </a:lnSpc>
              <a:buFont typeface="+mj-lt"/>
              <a:buAutoNum type="arabicPeriod" startAt="3"/>
            </a:pPr>
            <a:r>
              <a:rPr lang="en-US" sz="2400" b="1" dirty="0"/>
              <a:t>Refine Data Sets</a:t>
            </a:r>
          </a:p>
          <a:p>
            <a:pPr lvl="1">
              <a:lnSpc>
                <a:spcPts val="3800"/>
              </a:lnSpc>
            </a:pPr>
            <a:endParaRPr lang="en-US" sz="2400" b="1" dirty="0"/>
          </a:p>
        </p:txBody>
      </p:sp>
      <p:sp>
        <p:nvSpPr>
          <p:cNvPr id="7" name="Rectangle 6">
            <a:extLst>
              <a:ext uri="{FF2B5EF4-FFF2-40B4-BE49-F238E27FC236}">
                <a16:creationId xmlns:a16="http://schemas.microsoft.com/office/drawing/2014/main" id="{79FFCA1E-55BB-4ECB-8560-1997AD667BEC}"/>
              </a:ext>
            </a:extLst>
          </p:cNvPr>
          <p:cNvSpPr/>
          <p:nvPr/>
        </p:nvSpPr>
        <p:spPr>
          <a:xfrm>
            <a:off x="773279" y="1686966"/>
            <a:ext cx="3515258" cy="4526945"/>
          </a:xfrm>
          <a:prstGeom prst="rect">
            <a:avLst/>
          </a:prstGeom>
        </p:spPr>
        <p:txBody>
          <a:bodyPr wrap="square">
            <a:spAutoFit/>
          </a:bodyPr>
          <a:lstStyle/>
          <a:p>
            <a:pPr>
              <a:lnSpc>
                <a:spcPts val="3500"/>
              </a:lnSpc>
            </a:pPr>
            <a:r>
              <a:rPr lang="en-US" sz="2000" dirty="0"/>
              <a:t>Before you analyze local data sets, you can refine the data by cleansing and shaping it.</a:t>
            </a:r>
          </a:p>
          <a:p>
            <a:pPr>
              <a:lnSpc>
                <a:spcPts val="3500"/>
              </a:lnSpc>
            </a:pPr>
            <a:r>
              <a:rPr lang="en-US" sz="2000" dirty="0"/>
              <a:t>Use the Data Refiner to perform the following tasks:</a:t>
            </a:r>
          </a:p>
          <a:p>
            <a:pPr marL="342900" indent="-342900">
              <a:lnSpc>
                <a:spcPts val="3500"/>
              </a:lnSpc>
              <a:buFont typeface="Arial" panose="020B0604020202020204" pitchFamily="34" charset="0"/>
              <a:buChar char="•"/>
            </a:pPr>
            <a:r>
              <a:rPr lang="en-US" sz="2000" dirty="0"/>
              <a:t>Set up data</a:t>
            </a:r>
          </a:p>
          <a:p>
            <a:pPr marL="342900" indent="-342900">
              <a:lnSpc>
                <a:spcPts val="3500"/>
              </a:lnSpc>
              <a:buFont typeface="Arial" panose="020B0604020202020204" pitchFamily="34" charset="0"/>
              <a:buChar char="•"/>
            </a:pPr>
            <a:r>
              <a:rPr lang="en-US" sz="2000" dirty="0"/>
              <a:t>Create a data flow</a:t>
            </a:r>
          </a:p>
          <a:p>
            <a:pPr marL="342900" indent="-342900">
              <a:lnSpc>
                <a:spcPts val="3500"/>
              </a:lnSpc>
              <a:buFont typeface="Arial" panose="020B0604020202020204" pitchFamily="34" charset="0"/>
              <a:buChar char="•"/>
            </a:pPr>
            <a:r>
              <a:rPr lang="en-US" sz="2000" dirty="0"/>
              <a:t>Profile data</a:t>
            </a:r>
          </a:p>
          <a:p>
            <a:pPr marL="342900" indent="-342900">
              <a:lnSpc>
                <a:spcPts val="3500"/>
              </a:lnSpc>
              <a:buFont typeface="Arial" panose="020B0604020202020204" pitchFamily="34" charset="0"/>
              <a:buChar char="•"/>
            </a:pPr>
            <a:r>
              <a:rPr lang="en-US" sz="2000" dirty="0"/>
              <a:t>Visualize data</a:t>
            </a:r>
          </a:p>
          <a:p>
            <a:pPr marL="342900" indent="-342900">
              <a:lnSpc>
                <a:spcPts val="3500"/>
              </a:lnSpc>
              <a:buFont typeface="Arial" panose="020B0604020202020204" pitchFamily="34" charset="0"/>
              <a:buChar char="•"/>
            </a:pPr>
            <a:r>
              <a:rPr lang="en-US" sz="2000" dirty="0"/>
              <a:t>Run the flow as a job</a:t>
            </a:r>
          </a:p>
        </p:txBody>
      </p:sp>
      <p:pic>
        <p:nvPicPr>
          <p:cNvPr id="8" name="Picture 7">
            <a:extLst>
              <a:ext uri="{FF2B5EF4-FFF2-40B4-BE49-F238E27FC236}">
                <a16:creationId xmlns:a16="http://schemas.microsoft.com/office/drawing/2014/main" id="{63AECEE1-BB60-4368-A3B8-505F2557C21E}"/>
              </a:ext>
            </a:extLst>
          </p:cNvPr>
          <p:cNvPicPr>
            <a:picLocks noChangeAspect="1"/>
          </p:cNvPicPr>
          <p:nvPr/>
        </p:nvPicPr>
        <p:blipFill>
          <a:blip r:embed="rId3"/>
          <a:stretch>
            <a:fillRect/>
          </a:stretch>
        </p:blipFill>
        <p:spPr>
          <a:xfrm>
            <a:off x="4201147" y="2529521"/>
            <a:ext cx="7873040" cy="3974646"/>
          </a:xfrm>
          <a:prstGeom prst="rect">
            <a:avLst/>
          </a:prstGeom>
        </p:spPr>
      </p:pic>
      <p:pic>
        <p:nvPicPr>
          <p:cNvPr id="6" name="Picture 5">
            <a:extLst>
              <a:ext uri="{FF2B5EF4-FFF2-40B4-BE49-F238E27FC236}">
                <a16:creationId xmlns:a16="http://schemas.microsoft.com/office/drawing/2014/main" id="{0277BD0D-26A5-4AE6-9F8A-2685D9FBD19B}"/>
              </a:ext>
            </a:extLst>
          </p:cNvPr>
          <p:cNvPicPr>
            <a:picLocks noChangeAspect="1"/>
          </p:cNvPicPr>
          <p:nvPr/>
        </p:nvPicPr>
        <p:blipFill>
          <a:blip r:embed="rId4"/>
          <a:stretch>
            <a:fillRect/>
          </a:stretch>
        </p:blipFill>
        <p:spPr>
          <a:xfrm>
            <a:off x="6322570" y="1287650"/>
            <a:ext cx="5756501" cy="644517"/>
          </a:xfrm>
          <a:prstGeom prst="rect">
            <a:avLst/>
          </a:prstGeom>
        </p:spPr>
      </p:pic>
      <p:sp>
        <p:nvSpPr>
          <p:cNvPr id="9" name="Oval 8">
            <a:extLst>
              <a:ext uri="{FF2B5EF4-FFF2-40B4-BE49-F238E27FC236}">
                <a16:creationId xmlns:a16="http://schemas.microsoft.com/office/drawing/2014/main" id="{E3A47CBE-0318-4CA2-A086-751B81898979}"/>
              </a:ext>
            </a:extLst>
          </p:cNvPr>
          <p:cNvSpPr/>
          <p:nvPr/>
        </p:nvSpPr>
        <p:spPr>
          <a:xfrm>
            <a:off x="8031785" y="1208136"/>
            <a:ext cx="1169035" cy="80699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264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55401" y="644008"/>
            <a:ext cx="66693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ICP4D/WSL – Lifecycle Overview </a:t>
            </a:r>
          </a:p>
        </p:txBody>
      </p:sp>
      <p:sp>
        <p:nvSpPr>
          <p:cNvPr id="4" name="TextBox 3">
            <a:extLst>
              <a:ext uri="{FF2B5EF4-FFF2-40B4-BE49-F238E27FC236}">
                <a16:creationId xmlns:a16="http://schemas.microsoft.com/office/drawing/2014/main" id="{B57CA770-27B7-4613-85C1-7EFC926A2CD0}"/>
              </a:ext>
            </a:extLst>
          </p:cNvPr>
          <p:cNvSpPr txBox="1"/>
          <p:nvPr/>
        </p:nvSpPr>
        <p:spPr>
          <a:xfrm>
            <a:off x="255402" y="1267087"/>
            <a:ext cx="11536106" cy="5546455"/>
          </a:xfrm>
          <a:prstGeom prst="rect">
            <a:avLst/>
          </a:prstGeom>
          <a:noFill/>
        </p:spPr>
        <p:txBody>
          <a:bodyPr wrap="square" rtlCol="0">
            <a:spAutoFit/>
          </a:bodyPr>
          <a:lstStyle/>
          <a:p>
            <a:pPr marL="514350" indent="-514350">
              <a:lnSpc>
                <a:spcPts val="3300"/>
              </a:lnSpc>
              <a:buFont typeface="+mj-lt"/>
              <a:buAutoNum type="arabicPeriod" startAt="4"/>
            </a:pPr>
            <a:r>
              <a:rPr lang="en-US" sz="2400" b="1" dirty="0"/>
              <a:t>Create Machine Learning Models</a:t>
            </a:r>
          </a:p>
          <a:p>
            <a:pPr marL="509588" lvl="1">
              <a:lnSpc>
                <a:spcPts val="3300"/>
              </a:lnSpc>
            </a:pPr>
            <a:r>
              <a:rPr lang="en-US" sz="2000" dirty="0"/>
              <a:t>ICP4D/WSL Client provides tools to help you create and train machine learning models that can analyze data assets and extract value from them. Users can also deploy their models to make them available to a wider audience. </a:t>
            </a:r>
          </a:p>
          <a:p>
            <a:pPr marL="509588" lvl="1">
              <a:lnSpc>
                <a:spcPts val="3300"/>
              </a:lnSpc>
            </a:pPr>
            <a:r>
              <a:rPr lang="en-US" sz="2000" dirty="0"/>
              <a:t>WSL supports the following machine learning model types:</a:t>
            </a:r>
          </a:p>
          <a:p>
            <a:pPr marL="852488" lvl="1" indent="-342900">
              <a:lnSpc>
                <a:spcPts val="3300"/>
              </a:lnSpc>
              <a:buFont typeface="Arial" panose="020B0604020202020204" pitchFamily="34" charset="0"/>
              <a:buChar char="•"/>
            </a:pPr>
            <a:r>
              <a:rPr lang="en-US" sz="2000" dirty="0"/>
              <a:t>Spark ML</a:t>
            </a:r>
          </a:p>
          <a:p>
            <a:pPr marL="852488" lvl="1" indent="-342900">
              <a:lnSpc>
                <a:spcPts val="3300"/>
              </a:lnSpc>
              <a:buFont typeface="Arial" panose="020B0604020202020204" pitchFamily="34" charset="0"/>
              <a:buChar char="•"/>
            </a:pPr>
            <a:r>
              <a:rPr lang="en-US" sz="2000" dirty="0"/>
              <a:t>PMML with online scoring</a:t>
            </a:r>
          </a:p>
          <a:p>
            <a:pPr marL="852488" lvl="1" indent="-342900">
              <a:lnSpc>
                <a:spcPts val="3300"/>
              </a:lnSpc>
              <a:buFont typeface="Arial" panose="020B0604020202020204" pitchFamily="34" charset="0"/>
              <a:buChar char="•"/>
            </a:pPr>
            <a:r>
              <a:rPr lang="en-US" sz="2000" dirty="0"/>
              <a:t>Custom models with batch scoring</a:t>
            </a:r>
          </a:p>
          <a:p>
            <a:pPr marL="852488" lvl="1" indent="-342900">
              <a:lnSpc>
                <a:spcPts val="3300"/>
              </a:lnSpc>
              <a:buFont typeface="Arial" panose="020B0604020202020204" pitchFamily="34" charset="0"/>
              <a:buChar char="•"/>
            </a:pPr>
            <a:r>
              <a:rPr lang="en-US" sz="2000" dirty="0" err="1"/>
              <a:t>scikit</a:t>
            </a:r>
            <a:r>
              <a:rPr lang="en-US" sz="2000" dirty="0"/>
              <a:t>-learn </a:t>
            </a:r>
          </a:p>
          <a:p>
            <a:pPr marL="852488" lvl="1" indent="-342900">
              <a:lnSpc>
                <a:spcPts val="3300"/>
              </a:lnSpc>
              <a:buFont typeface="Arial" panose="020B0604020202020204" pitchFamily="34" charset="0"/>
              <a:buChar char="•"/>
            </a:pPr>
            <a:r>
              <a:rPr lang="en-US" sz="2000" dirty="0" err="1"/>
              <a:t>XGBoost</a:t>
            </a:r>
            <a:endParaRPr lang="en-US" sz="2000" dirty="0"/>
          </a:p>
          <a:p>
            <a:pPr marL="852488" lvl="1" indent="-342900">
              <a:lnSpc>
                <a:spcPts val="3300"/>
              </a:lnSpc>
              <a:buFont typeface="Arial" panose="020B0604020202020204" pitchFamily="34" charset="0"/>
              <a:buChar char="•"/>
            </a:pPr>
            <a:r>
              <a:rPr lang="en-US" sz="2000" dirty="0"/>
              <a:t>Keras</a:t>
            </a:r>
          </a:p>
          <a:p>
            <a:pPr marL="852488" lvl="1" indent="-342900">
              <a:lnSpc>
                <a:spcPts val="3300"/>
              </a:lnSpc>
              <a:buFont typeface="Arial" panose="020B0604020202020204" pitchFamily="34" charset="0"/>
              <a:buChar char="•"/>
            </a:pPr>
            <a:r>
              <a:rPr lang="en-US" sz="2000" dirty="0"/>
              <a:t>TensorFlow</a:t>
            </a:r>
          </a:p>
          <a:p>
            <a:pPr marL="852488" lvl="1" indent="-342900">
              <a:lnSpc>
                <a:spcPts val="3300"/>
              </a:lnSpc>
              <a:buFont typeface="Arial" panose="020B0604020202020204" pitchFamily="34" charset="0"/>
              <a:buChar char="•"/>
            </a:pPr>
            <a:r>
              <a:rPr lang="en-US" sz="2000" dirty="0"/>
              <a:t>WML</a:t>
            </a:r>
          </a:p>
        </p:txBody>
      </p:sp>
      <p:pic>
        <p:nvPicPr>
          <p:cNvPr id="5" name="Picture 4">
            <a:extLst>
              <a:ext uri="{FF2B5EF4-FFF2-40B4-BE49-F238E27FC236}">
                <a16:creationId xmlns:a16="http://schemas.microsoft.com/office/drawing/2014/main" id="{59B59EAE-86C3-4AE4-ACF8-417EB7738B0D}"/>
              </a:ext>
            </a:extLst>
          </p:cNvPr>
          <p:cNvPicPr>
            <a:picLocks noChangeAspect="1"/>
          </p:cNvPicPr>
          <p:nvPr/>
        </p:nvPicPr>
        <p:blipFill>
          <a:blip r:embed="rId3"/>
          <a:stretch>
            <a:fillRect/>
          </a:stretch>
        </p:blipFill>
        <p:spPr>
          <a:xfrm>
            <a:off x="6322570" y="1136581"/>
            <a:ext cx="5756501" cy="644517"/>
          </a:xfrm>
          <a:prstGeom prst="rect">
            <a:avLst/>
          </a:prstGeom>
        </p:spPr>
      </p:pic>
      <p:sp>
        <p:nvSpPr>
          <p:cNvPr id="6" name="Oval 5">
            <a:extLst>
              <a:ext uri="{FF2B5EF4-FFF2-40B4-BE49-F238E27FC236}">
                <a16:creationId xmlns:a16="http://schemas.microsoft.com/office/drawing/2014/main" id="{EC8ADF3F-ABB9-46E5-AF4C-621AF8FAEAAD}"/>
              </a:ext>
            </a:extLst>
          </p:cNvPr>
          <p:cNvSpPr/>
          <p:nvPr/>
        </p:nvSpPr>
        <p:spPr>
          <a:xfrm>
            <a:off x="8985941" y="1057067"/>
            <a:ext cx="1169035" cy="80699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172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55401" y="644008"/>
            <a:ext cx="66693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ICP4D/WSL – Lifecycle Overview </a:t>
            </a:r>
          </a:p>
        </p:txBody>
      </p:sp>
      <p:sp>
        <p:nvSpPr>
          <p:cNvPr id="4" name="TextBox 3">
            <a:extLst>
              <a:ext uri="{FF2B5EF4-FFF2-40B4-BE49-F238E27FC236}">
                <a16:creationId xmlns:a16="http://schemas.microsoft.com/office/drawing/2014/main" id="{B57CA770-27B7-4613-85C1-7EFC926A2CD0}"/>
              </a:ext>
            </a:extLst>
          </p:cNvPr>
          <p:cNvSpPr txBox="1"/>
          <p:nvPr/>
        </p:nvSpPr>
        <p:spPr>
          <a:xfrm>
            <a:off x="255402" y="1256454"/>
            <a:ext cx="11536106" cy="1978170"/>
          </a:xfrm>
          <a:prstGeom prst="rect">
            <a:avLst/>
          </a:prstGeom>
          <a:noFill/>
        </p:spPr>
        <p:txBody>
          <a:bodyPr wrap="square" rtlCol="0">
            <a:spAutoFit/>
          </a:bodyPr>
          <a:lstStyle/>
          <a:p>
            <a:pPr marL="514350" indent="-514350">
              <a:lnSpc>
                <a:spcPts val="3800"/>
              </a:lnSpc>
              <a:buFont typeface="+mj-lt"/>
              <a:buAutoNum type="arabicPeriod" startAt="5"/>
            </a:pPr>
            <a:r>
              <a:rPr lang="en-US" sz="2400" b="1" dirty="0"/>
              <a:t>Model Management &amp; Deployment</a:t>
            </a:r>
          </a:p>
          <a:p>
            <a:pPr marL="862013" lvl="1" indent="-352425">
              <a:lnSpc>
                <a:spcPts val="3800"/>
              </a:lnSpc>
              <a:buFont typeface="Arial" panose="020B0604020202020204" pitchFamily="34" charset="0"/>
              <a:buChar char="•"/>
            </a:pPr>
            <a:r>
              <a:rPr lang="en-US" sz="2000" dirty="0"/>
              <a:t>To expose a checkpoint of assets to outside users, a Deployment Admin can create a project release and deploy the assets within it.</a:t>
            </a:r>
          </a:p>
          <a:p>
            <a:pPr marL="862013" lvl="1" indent="-352425">
              <a:lnSpc>
                <a:spcPts val="3800"/>
              </a:lnSpc>
              <a:buFont typeface="Arial" panose="020B0604020202020204" pitchFamily="34" charset="0"/>
              <a:buChar char="•"/>
            </a:pPr>
            <a:r>
              <a:rPr lang="en-US" sz="2000" dirty="0"/>
              <a:t>A project release represents a project tag that can be launched as a production environment.</a:t>
            </a:r>
          </a:p>
        </p:txBody>
      </p:sp>
      <p:pic>
        <p:nvPicPr>
          <p:cNvPr id="2" name="Picture 1">
            <a:extLst>
              <a:ext uri="{FF2B5EF4-FFF2-40B4-BE49-F238E27FC236}">
                <a16:creationId xmlns:a16="http://schemas.microsoft.com/office/drawing/2014/main" id="{3EBB1B10-74BB-4FF3-BDD8-D5109E96FA6B}"/>
              </a:ext>
            </a:extLst>
          </p:cNvPr>
          <p:cNvPicPr>
            <a:picLocks noChangeAspect="1"/>
          </p:cNvPicPr>
          <p:nvPr/>
        </p:nvPicPr>
        <p:blipFill>
          <a:blip r:embed="rId3"/>
          <a:stretch>
            <a:fillRect/>
          </a:stretch>
        </p:blipFill>
        <p:spPr>
          <a:xfrm>
            <a:off x="818707" y="3262295"/>
            <a:ext cx="4029739" cy="3791821"/>
          </a:xfrm>
          <a:prstGeom prst="rect">
            <a:avLst/>
          </a:prstGeom>
        </p:spPr>
      </p:pic>
      <p:pic>
        <p:nvPicPr>
          <p:cNvPr id="5" name="Picture 4">
            <a:extLst>
              <a:ext uri="{FF2B5EF4-FFF2-40B4-BE49-F238E27FC236}">
                <a16:creationId xmlns:a16="http://schemas.microsoft.com/office/drawing/2014/main" id="{32499C35-90E0-46FE-8E8E-C5EE717834DA}"/>
              </a:ext>
            </a:extLst>
          </p:cNvPr>
          <p:cNvPicPr>
            <a:picLocks noChangeAspect="1"/>
          </p:cNvPicPr>
          <p:nvPr/>
        </p:nvPicPr>
        <p:blipFill>
          <a:blip r:embed="rId4"/>
          <a:stretch>
            <a:fillRect/>
          </a:stretch>
        </p:blipFill>
        <p:spPr>
          <a:xfrm>
            <a:off x="6322570" y="1136581"/>
            <a:ext cx="5756501" cy="644517"/>
          </a:xfrm>
          <a:prstGeom prst="rect">
            <a:avLst/>
          </a:prstGeom>
        </p:spPr>
      </p:pic>
      <p:sp>
        <p:nvSpPr>
          <p:cNvPr id="6" name="Oval 5">
            <a:extLst>
              <a:ext uri="{FF2B5EF4-FFF2-40B4-BE49-F238E27FC236}">
                <a16:creationId xmlns:a16="http://schemas.microsoft.com/office/drawing/2014/main" id="{DA7AD0D8-78D0-4F3B-87AA-15A9BF64571F}"/>
              </a:ext>
            </a:extLst>
          </p:cNvPr>
          <p:cNvSpPr/>
          <p:nvPr/>
        </p:nvSpPr>
        <p:spPr>
          <a:xfrm>
            <a:off x="9924195" y="1055344"/>
            <a:ext cx="1169035" cy="80699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107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4AD026-25CB-4AC6-AAAD-B25CDEF1626D}"/>
              </a:ext>
            </a:extLst>
          </p:cNvPr>
          <p:cNvSpPr>
            <a:spLocks noGrp="1"/>
          </p:cNvSpPr>
          <p:nvPr>
            <p:ph idx="1"/>
          </p:nvPr>
        </p:nvSpPr>
        <p:spPr>
          <a:xfrm>
            <a:off x="376866" y="1203389"/>
            <a:ext cx="11389784" cy="1709927"/>
          </a:xfrm>
        </p:spPr>
        <p:txBody>
          <a:bodyPr/>
          <a:lstStyle/>
          <a:p>
            <a:pPr marL="0" indent="0">
              <a:lnSpc>
                <a:spcPts val="3200"/>
              </a:lnSpc>
              <a:buNone/>
            </a:pPr>
            <a:r>
              <a:rPr lang="en-US" sz="2000" b="1" dirty="0"/>
              <a:t>5. Model Management &amp; Deployment</a:t>
            </a:r>
            <a:endParaRPr lang="en-US" sz="2000" b="0" dirty="0"/>
          </a:p>
          <a:p>
            <a:pPr marL="574675" indent="-287338">
              <a:lnSpc>
                <a:spcPts val="3200"/>
              </a:lnSpc>
            </a:pPr>
            <a:r>
              <a:rPr lang="en-US" sz="2000" b="0" dirty="0"/>
              <a:t>An Admin can deploy an asset into a project release</a:t>
            </a:r>
          </a:p>
          <a:p>
            <a:pPr marL="574675" indent="-287338">
              <a:lnSpc>
                <a:spcPts val="3200"/>
              </a:lnSpc>
            </a:pPr>
            <a:r>
              <a:rPr lang="en-US" sz="2000" b="0" dirty="0"/>
              <a:t>The deployment action creates a read-only snapshot of the asset</a:t>
            </a:r>
          </a:p>
          <a:p>
            <a:pPr marL="574675" indent="-287338">
              <a:lnSpc>
                <a:spcPts val="3200"/>
              </a:lnSpc>
            </a:pPr>
            <a:r>
              <a:rPr lang="en-US" sz="2000" b="0" dirty="0"/>
              <a:t>The following types of assets can be deployed:</a:t>
            </a:r>
          </a:p>
        </p:txBody>
      </p:sp>
      <p:pic>
        <p:nvPicPr>
          <p:cNvPr id="8" name="Picture 7">
            <a:extLst>
              <a:ext uri="{FF2B5EF4-FFF2-40B4-BE49-F238E27FC236}">
                <a16:creationId xmlns:a16="http://schemas.microsoft.com/office/drawing/2014/main" id="{D5EA5D5E-C0C3-44B1-A9DA-A55DD3D5445E}"/>
              </a:ext>
            </a:extLst>
          </p:cNvPr>
          <p:cNvPicPr>
            <a:picLocks noChangeAspect="1"/>
          </p:cNvPicPr>
          <p:nvPr/>
        </p:nvPicPr>
        <p:blipFill>
          <a:blip r:embed="rId2"/>
          <a:stretch>
            <a:fillRect/>
          </a:stretch>
        </p:blipFill>
        <p:spPr>
          <a:xfrm>
            <a:off x="691115" y="3127566"/>
            <a:ext cx="8215423" cy="3600087"/>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5" name="TextBox 9">
            <a:extLst>
              <a:ext uri="{FF2B5EF4-FFF2-40B4-BE49-F238E27FC236}">
                <a16:creationId xmlns:a16="http://schemas.microsoft.com/office/drawing/2014/main" id="{39E2C027-4705-4332-8662-B2692127A0DB}"/>
              </a:ext>
            </a:extLst>
          </p:cNvPr>
          <p:cNvSpPr txBox="1">
            <a:spLocks noChangeArrowheads="1"/>
          </p:cNvSpPr>
          <p:nvPr/>
        </p:nvSpPr>
        <p:spPr bwMode="auto">
          <a:xfrm>
            <a:off x="255401" y="644008"/>
            <a:ext cx="66693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ICP4D/WSL – Lifecycle Overview </a:t>
            </a:r>
          </a:p>
        </p:txBody>
      </p:sp>
    </p:spTree>
    <p:extLst>
      <p:ext uri="{BB962C8B-B14F-4D97-AF65-F5344CB8AC3E}">
        <p14:creationId xmlns:p14="http://schemas.microsoft.com/office/powerpoint/2010/main" val="2112624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39E2C027-4705-4332-8662-B2692127A0DB}"/>
              </a:ext>
            </a:extLst>
          </p:cNvPr>
          <p:cNvSpPr txBox="1">
            <a:spLocks noChangeArrowheads="1"/>
          </p:cNvSpPr>
          <p:nvPr/>
        </p:nvSpPr>
        <p:spPr bwMode="auto">
          <a:xfrm>
            <a:off x="255401" y="644008"/>
            <a:ext cx="66693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ICP4D/WSL – Lifecycle Overview </a:t>
            </a:r>
          </a:p>
        </p:txBody>
      </p:sp>
      <p:sp>
        <p:nvSpPr>
          <p:cNvPr id="6" name="Content Placeholder 2">
            <a:extLst>
              <a:ext uri="{FF2B5EF4-FFF2-40B4-BE49-F238E27FC236}">
                <a16:creationId xmlns:a16="http://schemas.microsoft.com/office/drawing/2014/main" id="{8F01FED2-9FDC-4D1D-87EE-CAD1DE40F2DF}"/>
              </a:ext>
            </a:extLst>
          </p:cNvPr>
          <p:cNvSpPr txBox="1">
            <a:spLocks/>
          </p:cNvSpPr>
          <p:nvPr/>
        </p:nvSpPr>
        <p:spPr bwMode="auto">
          <a:xfrm>
            <a:off x="408466" y="1229306"/>
            <a:ext cx="4762500" cy="515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mn-lt"/>
                <a:ea typeface="MS PGothic" pitchFamily="34" charset="-128"/>
                <a:cs typeface="+mn-cs"/>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mn-lt"/>
                <a:ea typeface="MS PGothic"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itchFamily="34" charset="-128"/>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a:lstStyle>
          <a:p>
            <a:pPr marL="0" indent="0">
              <a:lnSpc>
                <a:spcPts val="3300"/>
              </a:lnSpc>
              <a:buNone/>
            </a:pPr>
            <a:r>
              <a:rPr lang="en-US" sz="2000" b="1" dirty="0"/>
              <a:t>6. Run Deployed Job Example</a:t>
            </a:r>
            <a:endParaRPr lang="en-US" sz="2000" kern="0" dirty="0"/>
          </a:p>
          <a:p>
            <a:pPr marL="574675" indent="-287338">
              <a:lnSpc>
                <a:spcPts val="3300"/>
              </a:lnSpc>
            </a:pPr>
            <a:r>
              <a:rPr lang="en-US" sz="2000" kern="0" dirty="0"/>
              <a:t>You can navigate to the Assets tab in the Project release details page</a:t>
            </a:r>
          </a:p>
          <a:p>
            <a:pPr marL="574675" indent="-287338">
              <a:lnSpc>
                <a:spcPts val="3300"/>
              </a:lnSpc>
            </a:pPr>
            <a:r>
              <a:rPr lang="en-US" sz="2000" kern="0" dirty="0"/>
              <a:t>When a script is selected in the left panel of the assets table, the right panel of the assets table provides the button to create a job, which brings you to the Create job deployment page.</a:t>
            </a:r>
          </a:p>
        </p:txBody>
      </p:sp>
      <p:pic>
        <p:nvPicPr>
          <p:cNvPr id="7" name="Picture 6">
            <a:extLst>
              <a:ext uri="{FF2B5EF4-FFF2-40B4-BE49-F238E27FC236}">
                <a16:creationId xmlns:a16="http://schemas.microsoft.com/office/drawing/2014/main" id="{4D1939C9-9125-43E5-A2EA-666B218ED017}"/>
              </a:ext>
            </a:extLst>
          </p:cNvPr>
          <p:cNvPicPr>
            <a:picLocks noChangeAspect="1"/>
          </p:cNvPicPr>
          <p:nvPr/>
        </p:nvPicPr>
        <p:blipFill>
          <a:blip r:embed="rId2"/>
          <a:stretch>
            <a:fillRect/>
          </a:stretch>
        </p:blipFill>
        <p:spPr>
          <a:xfrm>
            <a:off x="5170966" y="1229306"/>
            <a:ext cx="6907619" cy="5498505"/>
          </a:xfrm>
          <a:prstGeom prst="rect">
            <a:avLst/>
          </a:prstGeom>
        </p:spPr>
      </p:pic>
    </p:spTree>
    <p:extLst>
      <p:ext uri="{BB962C8B-B14F-4D97-AF65-F5344CB8AC3E}">
        <p14:creationId xmlns:p14="http://schemas.microsoft.com/office/powerpoint/2010/main" val="849029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39E2C027-4705-4332-8662-B2692127A0DB}"/>
              </a:ext>
            </a:extLst>
          </p:cNvPr>
          <p:cNvSpPr txBox="1">
            <a:spLocks noChangeArrowheads="1"/>
          </p:cNvSpPr>
          <p:nvPr/>
        </p:nvSpPr>
        <p:spPr bwMode="auto">
          <a:xfrm>
            <a:off x="255401" y="644008"/>
            <a:ext cx="66693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ICP4D/WSL – Lifecycle Overview </a:t>
            </a:r>
          </a:p>
        </p:txBody>
      </p:sp>
      <p:sp>
        <p:nvSpPr>
          <p:cNvPr id="6" name="Content Placeholder 2">
            <a:extLst>
              <a:ext uri="{FF2B5EF4-FFF2-40B4-BE49-F238E27FC236}">
                <a16:creationId xmlns:a16="http://schemas.microsoft.com/office/drawing/2014/main" id="{8F01FED2-9FDC-4D1D-87EE-CAD1DE40F2DF}"/>
              </a:ext>
            </a:extLst>
          </p:cNvPr>
          <p:cNvSpPr txBox="1">
            <a:spLocks/>
          </p:cNvSpPr>
          <p:nvPr/>
        </p:nvSpPr>
        <p:spPr bwMode="auto">
          <a:xfrm>
            <a:off x="408466" y="1229306"/>
            <a:ext cx="5687534" cy="515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mn-lt"/>
                <a:ea typeface="MS PGothic" pitchFamily="34" charset="-128"/>
                <a:cs typeface="+mn-cs"/>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mn-lt"/>
                <a:ea typeface="MS PGothic"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itchFamily="34" charset="-128"/>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a:lstStyle>
          <a:p>
            <a:pPr marL="0" indent="0">
              <a:lnSpc>
                <a:spcPts val="3300"/>
              </a:lnSpc>
              <a:buNone/>
            </a:pPr>
            <a:r>
              <a:rPr lang="en-US" sz="2000" b="1" dirty="0"/>
              <a:t>6a. Run Deployed Job Example – Overview Tab</a:t>
            </a:r>
          </a:p>
          <a:p>
            <a:pPr marL="574675" indent="-287338">
              <a:lnSpc>
                <a:spcPts val="3200"/>
              </a:lnSpc>
            </a:pPr>
            <a:r>
              <a:rPr lang="en-US" sz="2000" dirty="0"/>
              <a:t>A table of environments and arguments for the current job</a:t>
            </a:r>
          </a:p>
          <a:p>
            <a:pPr marL="574675" indent="-287338">
              <a:lnSpc>
                <a:spcPts val="3200"/>
              </a:lnSpc>
            </a:pPr>
            <a:r>
              <a:rPr lang="en-US" sz="2000" dirty="0"/>
              <a:t>A table of all the runs for that particular job</a:t>
            </a:r>
          </a:p>
          <a:p>
            <a:pPr marL="574675" indent="-287338">
              <a:lnSpc>
                <a:spcPts val="3200"/>
              </a:lnSpc>
            </a:pPr>
            <a:r>
              <a:rPr lang="en-US" sz="2000" dirty="0"/>
              <a:t>A button run now that triggers a job run</a:t>
            </a:r>
          </a:p>
          <a:p>
            <a:pPr marL="0" indent="0">
              <a:lnSpc>
                <a:spcPts val="3300"/>
              </a:lnSpc>
              <a:buNone/>
            </a:pPr>
            <a:endParaRPr lang="en-US" sz="2000" kern="0" dirty="0"/>
          </a:p>
        </p:txBody>
      </p:sp>
      <p:pic>
        <p:nvPicPr>
          <p:cNvPr id="8" name="Picture 7">
            <a:extLst>
              <a:ext uri="{FF2B5EF4-FFF2-40B4-BE49-F238E27FC236}">
                <a16:creationId xmlns:a16="http://schemas.microsoft.com/office/drawing/2014/main" id="{5345419D-0E81-4477-8C21-254E699CB52C}"/>
              </a:ext>
            </a:extLst>
          </p:cNvPr>
          <p:cNvPicPr>
            <a:picLocks noChangeAspect="1"/>
          </p:cNvPicPr>
          <p:nvPr/>
        </p:nvPicPr>
        <p:blipFill>
          <a:blip r:embed="rId2"/>
          <a:stretch>
            <a:fillRect/>
          </a:stretch>
        </p:blipFill>
        <p:spPr>
          <a:xfrm>
            <a:off x="5960915" y="1851364"/>
            <a:ext cx="6231085" cy="4362628"/>
          </a:xfrm>
          <a:prstGeom prst="rect">
            <a:avLst/>
          </a:prstGeom>
        </p:spPr>
      </p:pic>
    </p:spTree>
    <p:extLst>
      <p:ext uri="{BB962C8B-B14F-4D97-AF65-F5344CB8AC3E}">
        <p14:creationId xmlns:p14="http://schemas.microsoft.com/office/powerpoint/2010/main" val="2394325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39E2C027-4705-4332-8662-B2692127A0DB}"/>
              </a:ext>
            </a:extLst>
          </p:cNvPr>
          <p:cNvSpPr txBox="1">
            <a:spLocks noChangeArrowheads="1"/>
          </p:cNvSpPr>
          <p:nvPr/>
        </p:nvSpPr>
        <p:spPr bwMode="auto">
          <a:xfrm>
            <a:off x="255401" y="644008"/>
            <a:ext cx="66693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ICP4D/WSL – Lifecycle Overview </a:t>
            </a:r>
          </a:p>
        </p:txBody>
      </p:sp>
      <p:sp>
        <p:nvSpPr>
          <p:cNvPr id="6" name="Content Placeholder 2">
            <a:extLst>
              <a:ext uri="{FF2B5EF4-FFF2-40B4-BE49-F238E27FC236}">
                <a16:creationId xmlns:a16="http://schemas.microsoft.com/office/drawing/2014/main" id="{8F01FED2-9FDC-4D1D-87EE-CAD1DE40F2DF}"/>
              </a:ext>
            </a:extLst>
          </p:cNvPr>
          <p:cNvSpPr txBox="1">
            <a:spLocks/>
          </p:cNvSpPr>
          <p:nvPr/>
        </p:nvSpPr>
        <p:spPr bwMode="auto">
          <a:xfrm>
            <a:off x="408466" y="1229306"/>
            <a:ext cx="5687534" cy="81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mn-lt"/>
                <a:ea typeface="MS PGothic" pitchFamily="34" charset="-128"/>
                <a:cs typeface="+mn-cs"/>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mn-lt"/>
                <a:ea typeface="MS PGothic"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itchFamily="34" charset="-128"/>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a:lstStyle>
          <a:p>
            <a:pPr marL="0" indent="0">
              <a:lnSpc>
                <a:spcPts val="3300"/>
              </a:lnSpc>
              <a:buNone/>
            </a:pPr>
            <a:r>
              <a:rPr lang="en-US" sz="2000" b="1" dirty="0"/>
              <a:t>6b. Run Deployed Job Example – API Tab</a:t>
            </a:r>
          </a:p>
          <a:p>
            <a:pPr marL="0" indent="0">
              <a:lnSpc>
                <a:spcPts val="3300"/>
              </a:lnSpc>
              <a:buNone/>
            </a:pPr>
            <a:endParaRPr lang="en-US" sz="2000" kern="0" dirty="0"/>
          </a:p>
        </p:txBody>
      </p:sp>
      <p:sp>
        <p:nvSpPr>
          <p:cNvPr id="7" name="Content Placeholder 2">
            <a:extLst>
              <a:ext uri="{FF2B5EF4-FFF2-40B4-BE49-F238E27FC236}">
                <a16:creationId xmlns:a16="http://schemas.microsoft.com/office/drawing/2014/main" id="{AE665F76-30CC-4E46-9D72-DA2B1F0E1E66}"/>
              </a:ext>
            </a:extLst>
          </p:cNvPr>
          <p:cNvSpPr>
            <a:spLocks noGrp="1"/>
          </p:cNvSpPr>
          <p:nvPr>
            <p:ph idx="1"/>
          </p:nvPr>
        </p:nvSpPr>
        <p:spPr>
          <a:xfrm>
            <a:off x="691117" y="1751237"/>
            <a:ext cx="5687534" cy="4362629"/>
          </a:xfrm>
        </p:spPr>
        <p:txBody>
          <a:bodyPr/>
          <a:lstStyle/>
          <a:p>
            <a:pPr marL="233363" indent="-233363">
              <a:lnSpc>
                <a:spcPts val="3000"/>
              </a:lnSpc>
            </a:pPr>
            <a:r>
              <a:rPr lang="en-US" sz="2000" b="0" dirty="0"/>
              <a:t>In the API tab, you can enter the function name and testing input, then click on submit</a:t>
            </a:r>
            <a:endParaRPr lang="en-US" sz="2000" dirty="0"/>
          </a:p>
        </p:txBody>
      </p:sp>
      <p:pic>
        <p:nvPicPr>
          <p:cNvPr id="3" name="Picture 2">
            <a:extLst>
              <a:ext uri="{FF2B5EF4-FFF2-40B4-BE49-F238E27FC236}">
                <a16:creationId xmlns:a16="http://schemas.microsoft.com/office/drawing/2014/main" id="{FBBB9990-9D48-4837-84EE-D30FAA094064}"/>
              </a:ext>
            </a:extLst>
          </p:cNvPr>
          <p:cNvPicPr>
            <a:picLocks noChangeAspect="1"/>
          </p:cNvPicPr>
          <p:nvPr/>
        </p:nvPicPr>
        <p:blipFill>
          <a:blip r:embed="rId2"/>
          <a:stretch>
            <a:fillRect/>
          </a:stretch>
        </p:blipFill>
        <p:spPr>
          <a:xfrm>
            <a:off x="6752830" y="1196060"/>
            <a:ext cx="5191000" cy="5472981"/>
          </a:xfrm>
          <a:prstGeom prst="rect">
            <a:avLst/>
          </a:prstGeom>
        </p:spPr>
      </p:pic>
    </p:spTree>
    <p:extLst>
      <p:ext uri="{BB962C8B-B14F-4D97-AF65-F5344CB8AC3E}">
        <p14:creationId xmlns:p14="http://schemas.microsoft.com/office/powerpoint/2010/main" val="202263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55401" y="644008"/>
            <a:ext cx="66693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ICP4D/WSL – Lifecycle Overview </a:t>
            </a:r>
          </a:p>
        </p:txBody>
      </p:sp>
      <p:sp>
        <p:nvSpPr>
          <p:cNvPr id="4" name="TextBox 3">
            <a:extLst>
              <a:ext uri="{FF2B5EF4-FFF2-40B4-BE49-F238E27FC236}">
                <a16:creationId xmlns:a16="http://schemas.microsoft.com/office/drawing/2014/main" id="{B57CA770-27B7-4613-85C1-7EFC926A2CD0}"/>
              </a:ext>
            </a:extLst>
          </p:cNvPr>
          <p:cNvSpPr txBox="1"/>
          <p:nvPr/>
        </p:nvSpPr>
        <p:spPr>
          <a:xfrm>
            <a:off x="268367" y="1152705"/>
            <a:ext cx="3907072" cy="577850"/>
          </a:xfrm>
          <a:prstGeom prst="rect">
            <a:avLst/>
          </a:prstGeom>
          <a:noFill/>
        </p:spPr>
        <p:txBody>
          <a:bodyPr wrap="square" rtlCol="0">
            <a:spAutoFit/>
          </a:bodyPr>
          <a:lstStyle/>
          <a:p>
            <a:pPr marL="341313" indent="-341313">
              <a:lnSpc>
                <a:spcPct val="150000"/>
              </a:lnSpc>
              <a:buFont typeface="+mj-lt"/>
              <a:buAutoNum type="arabicPeriod" startAt="7"/>
            </a:pPr>
            <a:r>
              <a:rPr lang="en-US" sz="2400" b="1" dirty="0"/>
              <a:t>Admin Dashboard</a:t>
            </a:r>
          </a:p>
        </p:txBody>
      </p:sp>
      <p:pic>
        <p:nvPicPr>
          <p:cNvPr id="6" name="Picture 5">
            <a:extLst>
              <a:ext uri="{FF2B5EF4-FFF2-40B4-BE49-F238E27FC236}">
                <a16:creationId xmlns:a16="http://schemas.microsoft.com/office/drawing/2014/main" id="{72EA5586-9B83-4CCD-8C03-4788B1C84913}"/>
              </a:ext>
            </a:extLst>
          </p:cNvPr>
          <p:cNvPicPr>
            <a:picLocks noChangeAspect="1"/>
          </p:cNvPicPr>
          <p:nvPr/>
        </p:nvPicPr>
        <p:blipFill>
          <a:blip r:embed="rId3"/>
          <a:stretch>
            <a:fillRect/>
          </a:stretch>
        </p:blipFill>
        <p:spPr>
          <a:xfrm>
            <a:off x="848567" y="2049437"/>
            <a:ext cx="5945772" cy="4745338"/>
          </a:xfrm>
          <a:prstGeom prst="rect">
            <a:avLst/>
          </a:prstGeom>
        </p:spPr>
      </p:pic>
      <p:pic>
        <p:nvPicPr>
          <p:cNvPr id="2" name="Picture 1">
            <a:extLst>
              <a:ext uri="{FF2B5EF4-FFF2-40B4-BE49-F238E27FC236}">
                <a16:creationId xmlns:a16="http://schemas.microsoft.com/office/drawing/2014/main" id="{60F1AE85-0573-427E-9EA0-A9E922BA6105}"/>
              </a:ext>
            </a:extLst>
          </p:cNvPr>
          <p:cNvPicPr>
            <a:picLocks noChangeAspect="1"/>
          </p:cNvPicPr>
          <p:nvPr/>
        </p:nvPicPr>
        <p:blipFill>
          <a:blip r:embed="rId4"/>
          <a:stretch>
            <a:fillRect/>
          </a:stretch>
        </p:blipFill>
        <p:spPr>
          <a:xfrm>
            <a:off x="6256747" y="1316504"/>
            <a:ext cx="5561679" cy="622704"/>
          </a:xfrm>
          <a:prstGeom prst="rect">
            <a:avLst/>
          </a:prstGeom>
        </p:spPr>
      </p:pic>
      <p:sp>
        <p:nvSpPr>
          <p:cNvPr id="5" name="Oval 4">
            <a:extLst>
              <a:ext uri="{FF2B5EF4-FFF2-40B4-BE49-F238E27FC236}">
                <a16:creationId xmlns:a16="http://schemas.microsoft.com/office/drawing/2014/main" id="{7522FDD7-B369-4FDE-B648-8B00F5498584}"/>
              </a:ext>
            </a:extLst>
          </p:cNvPr>
          <p:cNvSpPr/>
          <p:nvPr/>
        </p:nvSpPr>
        <p:spPr>
          <a:xfrm>
            <a:off x="10795871" y="1228783"/>
            <a:ext cx="1022555" cy="77967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133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73627"/>
            <a:ext cx="11394016" cy="621773"/>
          </a:xfrm>
        </p:spPr>
        <p:txBody>
          <a:bodyPr/>
          <a:lstStyle/>
          <a:p>
            <a:r>
              <a:rPr lang="en-US" sz="3200" b="1" dirty="0">
                <a:solidFill>
                  <a:srgbClr val="0000FF"/>
                </a:solidFill>
              </a:rPr>
              <a:t>Agenda</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75256" y="1336150"/>
            <a:ext cx="11389784" cy="5565394"/>
          </a:xfrm>
        </p:spPr>
        <p:txBody>
          <a:bodyPr/>
          <a:lstStyle/>
          <a:p>
            <a:pPr marL="292100" indent="-292100">
              <a:lnSpc>
                <a:spcPct val="150000"/>
              </a:lnSpc>
              <a:buFont typeface="Arial" panose="020B0604020202020204" pitchFamily="34" charset="0"/>
              <a:buChar char="•"/>
            </a:pPr>
            <a:r>
              <a:rPr lang="en-US" sz="2800" dirty="0"/>
              <a:t>The Challenge and the Solution</a:t>
            </a:r>
          </a:p>
          <a:p>
            <a:pPr marL="292100" indent="-292100">
              <a:lnSpc>
                <a:spcPct val="150000"/>
              </a:lnSpc>
              <a:buFont typeface="Arial" panose="020B0604020202020204" pitchFamily="34" charset="0"/>
              <a:buChar char="•"/>
            </a:pPr>
            <a:r>
              <a:rPr lang="en-US" sz="2800" dirty="0"/>
              <a:t>What is IBM Watson Studio Local (WSL)</a:t>
            </a:r>
          </a:p>
          <a:p>
            <a:pPr marL="292100" indent="-292100">
              <a:lnSpc>
                <a:spcPct val="150000"/>
              </a:lnSpc>
              <a:buFont typeface="Arial" panose="020B0604020202020204" pitchFamily="34" charset="0"/>
              <a:buChar char="•"/>
            </a:pPr>
            <a:r>
              <a:rPr lang="en-US" sz="2800" dirty="0"/>
              <a:t>What is IBM Cloud Private for Data (ICP4D)</a:t>
            </a:r>
          </a:p>
          <a:p>
            <a:pPr marL="292100" indent="-292100">
              <a:lnSpc>
                <a:spcPct val="150000"/>
              </a:lnSpc>
              <a:buFont typeface="Arial" panose="020B0604020202020204" pitchFamily="34" charset="0"/>
              <a:buChar char="•"/>
            </a:pPr>
            <a:r>
              <a:rPr lang="en-US" sz="2800" dirty="0"/>
              <a:t>ICP4D &amp; Watson Studio Local Lifecycle Overview</a:t>
            </a:r>
          </a:p>
          <a:p>
            <a:pPr marL="292100" indent="-292100">
              <a:lnSpc>
                <a:spcPct val="150000"/>
              </a:lnSpc>
              <a:buFont typeface="Arial" panose="020B0604020202020204" pitchFamily="34" charset="0"/>
              <a:buChar char="•"/>
            </a:pPr>
            <a:r>
              <a:rPr lang="en-US" sz="2800" dirty="0"/>
              <a:t>ICP4D (or WSL) and Hadoop</a:t>
            </a:r>
          </a:p>
          <a:p>
            <a:pPr marL="292100" indent="-292100">
              <a:lnSpc>
                <a:spcPct val="150000"/>
              </a:lnSpc>
              <a:buFont typeface="Arial" panose="020B0604020202020204" pitchFamily="34" charset="0"/>
              <a:buChar char="•"/>
            </a:pPr>
            <a:r>
              <a:rPr lang="en-US" sz="2800" dirty="0"/>
              <a:t>QAs</a:t>
            </a:r>
          </a:p>
        </p:txBody>
      </p:sp>
    </p:spTree>
    <p:extLst>
      <p:ext uri="{BB962C8B-B14F-4D97-AF65-F5344CB8AC3E}">
        <p14:creationId xmlns:p14="http://schemas.microsoft.com/office/powerpoint/2010/main" val="630796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Grp="1" noChangeArrowheads="1"/>
          </p:cNvSpPr>
          <p:nvPr>
            <p:ph type="ctrTitle"/>
          </p:nvPr>
        </p:nvSpPr>
        <p:spPr>
          <a:xfrm>
            <a:off x="372863" y="1041891"/>
            <a:ext cx="9313397" cy="2912211"/>
          </a:xfrm>
        </p:spPr>
        <p:txBody>
          <a:bodyPr/>
          <a:lstStyle/>
          <a:p>
            <a:pPr algn="ctr" eaLnBrk="1" hangingPunct="1"/>
            <a:r>
              <a:rPr lang="en-US" altLang="en-US" sz="4800" b="1" dirty="0">
                <a:solidFill>
                  <a:schemeClr val="accent2">
                    <a:lumMod val="75000"/>
                  </a:schemeClr>
                </a:solidFill>
              </a:rPr>
              <a:t>IBM Cloud Private for Data / Watson Studio Local</a:t>
            </a:r>
            <a:br>
              <a:rPr lang="en-US" altLang="en-US" sz="4800" b="1" dirty="0">
                <a:solidFill>
                  <a:schemeClr val="accent2">
                    <a:lumMod val="75000"/>
                  </a:schemeClr>
                </a:solidFill>
              </a:rPr>
            </a:br>
            <a:br>
              <a:rPr lang="en-US" altLang="en-US" sz="2400" b="1" dirty="0">
                <a:solidFill>
                  <a:schemeClr val="accent2">
                    <a:lumMod val="75000"/>
                  </a:schemeClr>
                </a:solidFill>
              </a:rPr>
            </a:br>
            <a:r>
              <a:rPr lang="en-US" altLang="en-US" sz="4800" b="1" dirty="0">
                <a:solidFill>
                  <a:schemeClr val="accent2">
                    <a:lumMod val="75000"/>
                  </a:schemeClr>
                </a:solidFill>
              </a:rPr>
              <a:t>Hadoop Integration</a:t>
            </a:r>
            <a:br>
              <a:rPr lang="en-US" sz="4800" dirty="0">
                <a:solidFill>
                  <a:schemeClr val="accent2">
                    <a:lumMod val="75000"/>
                  </a:schemeClr>
                </a:solidFill>
              </a:rPr>
            </a:br>
            <a:endParaRPr lang="en-US" altLang="en-US" sz="2400" dirty="0">
              <a:solidFill>
                <a:schemeClr val="accent2">
                  <a:lumMod val="75000"/>
                </a:schemeClr>
              </a:solidFill>
            </a:endParaRPr>
          </a:p>
        </p:txBody>
      </p:sp>
    </p:spTree>
    <p:extLst>
      <p:ext uri="{BB962C8B-B14F-4D97-AF65-F5344CB8AC3E}">
        <p14:creationId xmlns:p14="http://schemas.microsoft.com/office/powerpoint/2010/main" val="3282732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E3CE1F2-4C12-495C-BEB3-0F388C4B1813}"/>
              </a:ext>
            </a:extLst>
          </p:cNvPr>
          <p:cNvSpPr txBox="1">
            <a:spLocks noGrp="1"/>
          </p:cNvSpPr>
          <p:nvPr>
            <p:ph type="title"/>
          </p:nvPr>
        </p:nvSpPr>
        <p:spPr bwMode="auto">
          <a:xfrm>
            <a:off x="354013" y="673100"/>
            <a:ext cx="11837987" cy="61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itchFamily="34" charset="-128"/>
                <a:cs typeface="+mj-cs"/>
              </a:defRPr>
            </a:lvl1pPr>
            <a:lvl2pPr algn="l" rtl="0" eaLnBrk="0" fontAlgn="base" hangingPunct="0">
              <a:spcBef>
                <a:spcPct val="0"/>
              </a:spcBef>
              <a:spcAft>
                <a:spcPct val="0"/>
              </a:spcAft>
              <a:defRPr sz="2200">
                <a:solidFill>
                  <a:schemeClr val="tx1"/>
                </a:solidFill>
                <a:latin typeface="Arial" charset="0"/>
                <a:ea typeface="MS PGothic" pitchFamily="34" charset="-128"/>
              </a:defRPr>
            </a:lvl2pPr>
            <a:lvl3pPr algn="l" rtl="0" eaLnBrk="0" fontAlgn="base" hangingPunct="0">
              <a:spcBef>
                <a:spcPct val="0"/>
              </a:spcBef>
              <a:spcAft>
                <a:spcPct val="0"/>
              </a:spcAft>
              <a:defRPr sz="2200">
                <a:solidFill>
                  <a:schemeClr val="tx1"/>
                </a:solidFill>
                <a:latin typeface="Arial" charset="0"/>
                <a:ea typeface="MS PGothic" pitchFamily="34" charset="-128"/>
              </a:defRPr>
            </a:lvl3pPr>
            <a:lvl4pPr algn="l" rtl="0" eaLnBrk="0" fontAlgn="base" hangingPunct="0">
              <a:spcBef>
                <a:spcPct val="0"/>
              </a:spcBef>
              <a:spcAft>
                <a:spcPct val="0"/>
              </a:spcAft>
              <a:defRPr sz="2200">
                <a:solidFill>
                  <a:schemeClr val="tx1"/>
                </a:solidFill>
                <a:latin typeface="Arial" charset="0"/>
                <a:ea typeface="MS PGothic" pitchFamily="34" charset="-128"/>
              </a:defRPr>
            </a:lvl4pPr>
            <a:lvl5pPr algn="l" rtl="0" eaLnBrk="0" fontAlgn="base" hangingPunct="0">
              <a:spcBef>
                <a:spcPct val="0"/>
              </a:spcBef>
              <a:spcAft>
                <a:spcPct val="0"/>
              </a:spcAft>
              <a:defRPr sz="2200">
                <a:solidFill>
                  <a:schemeClr val="tx1"/>
                </a:solidFill>
                <a:latin typeface="Arial" charset="0"/>
                <a:ea typeface="MS PGothic"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sz="3200" b="1" kern="0" dirty="0">
                <a:solidFill>
                  <a:srgbClr val="0000FF"/>
                </a:solidFill>
              </a:rPr>
              <a:t>Best Practices</a:t>
            </a:r>
          </a:p>
        </p:txBody>
      </p:sp>
      <p:sp>
        <p:nvSpPr>
          <p:cNvPr id="4" name="Content Placeholder 2">
            <a:extLst>
              <a:ext uri="{FF2B5EF4-FFF2-40B4-BE49-F238E27FC236}">
                <a16:creationId xmlns:a16="http://schemas.microsoft.com/office/drawing/2014/main" id="{163A4528-6DC3-49F5-9247-39105694C072}"/>
              </a:ext>
            </a:extLst>
          </p:cNvPr>
          <p:cNvSpPr>
            <a:spLocks noGrp="1"/>
          </p:cNvSpPr>
          <p:nvPr>
            <p:ph idx="1"/>
          </p:nvPr>
        </p:nvSpPr>
        <p:spPr>
          <a:xfrm>
            <a:off x="387791" y="1364847"/>
            <a:ext cx="11438321" cy="4465936"/>
          </a:xfrm>
        </p:spPr>
        <p:txBody>
          <a:bodyPr/>
          <a:lstStyle/>
          <a:p>
            <a:pPr marL="0" indent="0">
              <a:lnSpc>
                <a:spcPts val="3800"/>
              </a:lnSpc>
              <a:buNone/>
            </a:pPr>
            <a:r>
              <a:rPr lang="en-US" sz="2800" b="1" dirty="0"/>
              <a:t>Access large amount of data – </a:t>
            </a:r>
            <a:r>
              <a:rPr lang="en-US" sz="2800" b="1" dirty="0">
                <a:solidFill>
                  <a:srgbClr val="006600"/>
                </a:solidFill>
              </a:rPr>
              <a:t>with Spark and Hadoop</a:t>
            </a:r>
            <a:endParaRPr lang="en-US" sz="2800" b="1" dirty="0">
              <a:solidFill>
                <a:schemeClr val="accent5">
                  <a:lumMod val="25000"/>
                </a:schemeClr>
              </a:solidFill>
            </a:endParaRPr>
          </a:p>
          <a:p>
            <a:pPr marL="677863" lvl="1" indent="-336550">
              <a:lnSpc>
                <a:spcPts val="3800"/>
              </a:lnSpc>
            </a:pPr>
            <a:r>
              <a:rPr lang="en-US" sz="2400" dirty="0"/>
              <a:t>As a best practice, processing should be close to your data. If you need to use large amount of data in HDFS or Hive, It’s best to use the Spark running on Hadoop cluster through Livy. </a:t>
            </a:r>
          </a:p>
          <a:p>
            <a:pPr marL="677863" lvl="1" indent="-336550">
              <a:lnSpc>
                <a:spcPts val="3800"/>
              </a:lnSpc>
            </a:pPr>
            <a:r>
              <a:rPr lang="en-US" sz="2400" dirty="0"/>
              <a:t>Take advantage of data localization, and avoids data transfer to speed up your processing.</a:t>
            </a:r>
          </a:p>
          <a:p>
            <a:pPr marL="677863" lvl="1" indent="-336550">
              <a:lnSpc>
                <a:spcPts val="3800"/>
              </a:lnSpc>
            </a:pPr>
            <a:r>
              <a:rPr lang="en-US" sz="2400" dirty="0"/>
              <a:t>All runtime environments in WSL &amp; ICP4D (Jupyter, Zeppelin and RStudio) support accessing Hadoop Spark through Livy.</a:t>
            </a:r>
          </a:p>
          <a:p>
            <a:pPr marL="573087" lvl="2" indent="0">
              <a:lnSpc>
                <a:spcPts val="3800"/>
              </a:lnSpc>
              <a:buNone/>
            </a:pPr>
            <a:endParaRPr lang="en-US" sz="2400" dirty="0"/>
          </a:p>
        </p:txBody>
      </p:sp>
    </p:spTree>
    <p:extLst>
      <p:ext uri="{BB962C8B-B14F-4D97-AF65-F5344CB8AC3E}">
        <p14:creationId xmlns:p14="http://schemas.microsoft.com/office/powerpoint/2010/main" val="3008457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85202"/>
            <a:ext cx="11394016" cy="621773"/>
          </a:xfrm>
        </p:spPr>
        <p:txBody>
          <a:bodyPr/>
          <a:lstStyle/>
          <a:p>
            <a:r>
              <a:rPr lang="en-US" sz="3200" b="1" dirty="0">
                <a:solidFill>
                  <a:srgbClr val="0000FF"/>
                </a:solidFill>
              </a:rPr>
              <a:t>Objective Overview</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85195" y="1180521"/>
            <a:ext cx="11389784" cy="4254422"/>
          </a:xfrm>
        </p:spPr>
        <p:txBody>
          <a:bodyPr/>
          <a:lstStyle/>
          <a:p>
            <a:pPr marL="228600" indent="-228600">
              <a:buFont typeface="Arial" panose="020B0604020202020204" pitchFamily="34" charset="0"/>
              <a:buChar char="•"/>
            </a:pPr>
            <a:r>
              <a:rPr lang="en-US" sz="2400" dirty="0"/>
              <a:t>Hadoop infrastructure is a huge investment but the tools in the ecosystem are not intuitive for business analyst and users. Most of your data is probably available within your HDFS along with your huge compute capacity but access to it is difficult.</a:t>
            </a:r>
          </a:p>
          <a:p>
            <a:pPr marL="228600" indent="-228600">
              <a:buFont typeface="Arial" panose="020B0604020202020204" pitchFamily="34" charset="0"/>
              <a:buChar char="•"/>
            </a:pPr>
            <a:r>
              <a:rPr lang="en-US" sz="2400" dirty="0"/>
              <a:t>Build machine learning and analytics on Watson Studio that provides variety of open source libraries and frameworks such as Spark, R, Keras, TensorFlow, Scikit-learn as a service within a kubernetes based platform behind your firewall. Along with cloud agility the platform provides end-end data management and analytics capability with collaboration and lifecycle management functions. </a:t>
            </a:r>
          </a:p>
          <a:p>
            <a:pPr marL="228600" indent="-228600">
              <a:buFont typeface="Arial" panose="020B0604020202020204" pitchFamily="34" charset="0"/>
              <a:buChar char="•"/>
            </a:pPr>
            <a:r>
              <a:rPr lang="en-US" sz="2400" dirty="0"/>
              <a:t>Hadoop connector provides seamless access to compute power available along with easy access to hdfs data. </a:t>
            </a:r>
          </a:p>
          <a:p>
            <a:pPr marL="228600" indent="-228600">
              <a:buFont typeface="Arial" panose="020B0604020202020204" pitchFamily="34" charset="0"/>
              <a:buChar char="•"/>
            </a:pPr>
            <a:r>
              <a:rPr lang="en-US" sz="2400" dirty="0"/>
              <a:t>Accelerate your machine learning deployments in hours as oppose to months. Build quick to market business decision making Artificial Intelligence systems easily and quickly.</a:t>
            </a:r>
          </a:p>
          <a:p>
            <a:pPr lvl="1"/>
            <a:endParaRPr lang="en-US" sz="2200" dirty="0"/>
          </a:p>
          <a:p>
            <a:pPr marL="0" indent="0">
              <a:buNone/>
            </a:pPr>
            <a:endParaRPr lang="en-US" sz="2800" dirty="0"/>
          </a:p>
        </p:txBody>
      </p:sp>
    </p:spTree>
    <p:extLst>
      <p:ext uri="{BB962C8B-B14F-4D97-AF65-F5344CB8AC3E}">
        <p14:creationId xmlns:p14="http://schemas.microsoft.com/office/powerpoint/2010/main" val="2700818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DC58EF64-D4BD-40DA-A898-92475BDCD2D5}"/>
              </a:ext>
            </a:extLst>
          </p:cNvPr>
          <p:cNvSpPr/>
          <p:nvPr/>
        </p:nvSpPr>
        <p:spPr>
          <a:xfrm>
            <a:off x="7445829" y="1995054"/>
            <a:ext cx="4508507" cy="368135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43825" y="644008"/>
            <a:ext cx="112614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Livy Interface with Spark</a:t>
            </a:r>
          </a:p>
        </p:txBody>
      </p:sp>
      <p:sp>
        <p:nvSpPr>
          <p:cNvPr id="4" name="TextBox 3">
            <a:extLst>
              <a:ext uri="{FF2B5EF4-FFF2-40B4-BE49-F238E27FC236}">
                <a16:creationId xmlns:a16="http://schemas.microsoft.com/office/drawing/2014/main" id="{B57CA770-27B7-4613-85C1-7EFC926A2CD0}"/>
              </a:ext>
            </a:extLst>
          </p:cNvPr>
          <p:cNvSpPr txBox="1"/>
          <p:nvPr/>
        </p:nvSpPr>
        <p:spPr>
          <a:xfrm>
            <a:off x="264392" y="1196922"/>
            <a:ext cx="7181437" cy="523220"/>
          </a:xfrm>
          <a:prstGeom prst="rect">
            <a:avLst/>
          </a:prstGeom>
          <a:noFill/>
        </p:spPr>
        <p:txBody>
          <a:bodyPr wrap="square" rtlCol="0">
            <a:spAutoFit/>
          </a:bodyPr>
          <a:lstStyle/>
          <a:p>
            <a:r>
              <a:rPr lang="en-US" sz="2800" b="1" dirty="0"/>
              <a:t>Architecture I</a:t>
            </a:r>
          </a:p>
        </p:txBody>
      </p:sp>
      <p:sp>
        <p:nvSpPr>
          <p:cNvPr id="16" name="Rectangle 15">
            <a:extLst>
              <a:ext uri="{FF2B5EF4-FFF2-40B4-BE49-F238E27FC236}">
                <a16:creationId xmlns:a16="http://schemas.microsoft.com/office/drawing/2014/main" id="{7E1A8095-055A-47DA-8B50-9899BB315CF4}"/>
              </a:ext>
            </a:extLst>
          </p:cNvPr>
          <p:cNvSpPr/>
          <p:nvPr/>
        </p:nvSpPr>
        <p:spPr>
          <a:xfrm>
            <a:off x="2495395" y="3135755"/>
            <a:ext cx="1404487" cy="1306581"/>
          </a:xfrm>
          <a:prstGeom prst="rect">
            <a:avLst/>
          </a:prstGeom>
          <a:solidFill>
            <a:schemeClr val="accent1">
              <a:lumMod val="20000"/>
              <a:lumOff val="80000"/>
            </a:schemeClr>
          </a:solidFill>
          <a:ln w="285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2060"/>
                </a:solidFill>
              </a:rPr>
              <a:t>Jupyter Server</a:t>
            </a:r>
          </a:p>
        </p:txBody>
      </p:sp>
      <p:sp>
        <p:nvSpPr>
          <p:cNvPr id="27" name="Rectangle: Rounded Corners 26">
            <a:extLst>
              <a:ext uri="{FF2B5EF4-FFF2-40B4-BE49-F238E27FC236}">
                <a16:creationId xmlns:a16="http://schemas.microsoft.com/office/drawing/2014/main" id="{479616D0-5583-4D36-9A85-D6ADEB8505DB}"/>
              </a:ext>
            </a:extLst>
          </p:cNvPr>
          <p:cNvSpPr/>
          <p:nvPr/>
        </p:nvSpPr>
        <p:spPr>
          <a:xfrm>
            <a:off x="352511" y="3463666"/>
            <a:ext cx="1515592" cy="670469"/>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2060"/>
                </a:solidFill>
              </a:rPr>
              <a:t>Notebook</a:t>
            </a:r>
          </a:p>
        </p:txBody>
      </p:sp>
      <p:cxnSp>
        <p:nvCxnSpPr>
          <p:cNvPr id="39" name="Straight Arrow Connector 38">
            <a:extLst>
              <a:ext uri="{FF2B5EF4-FFF2-40B4-BE49-F238E27FC236}">
                <a16:creationId xmlns:a16="http://schemas.microsoft.com/office/drawing/2014/main" id="{F89590C7-103D-4C6A-BF59-496A819C2F49}"/>
              </a:ext>
            </a:extLst>
          </p:cNvPr>
          <p:cNvCxnSpPr>
            <a:cxnSpLocks/>
            <a:stCxn id="16" idx="1"/>
            <a:endCxn id="27" idx="3"/>
          </p:cNvCxnSpPr>
          <p:nvPr/>
        </p:nvCxnSpPr>
        <p:spPr>
          <a:xfrm flipH="1">
            <a:off x="1868103" y="3789046"/>
            <a:ext cx="627292" cy="9855"/>
          </a:xfrm>
          <a:prstGeom prst="straightConnector1">
            <a:avLst/>
          </a:prstGeom>
          <a:ln w="31750">
            <a:headEnd type="arrow"/>
            <a:tailEnd type="arrow"/>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B9A4C7B2-48A6-4E42-B802-06E081FA2C26}"/>
              </a:ext>
            </a:extLst>
          </p:cNvPr>
          <p:cNvSpPr/>
          <p:nvPr/>
        </p:nvSpPr>
        <p:spPr>
          <a:xfrm>
            <a:off x="5506840" y="3124581"/>
            <a:ext cx="1435665" cy="1306581"/>
          </a:xfrm>
          <a:prstGeom prst="rect">
            <a:avLst/>
          </a:prstGeom>
          <a:solidFill>
            <a:schemeClr val="accent1">
              <a:lumMod val="20000"/>
              <a:lumOff val="80000"/>
            </a:schemeClr>
          </a:solidFill>
          <a:ln w="285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2060"/>
                </a:solidFill>
              </a:rPr>
              <a:t>Livy Server</a:t>
            </a:r>
          </a:p>
        </p:txBody>
      </p:sp>
      <p:cxnSp>
        <p:nvCxnSpPr>
          <p:cNvPr id="47" name="Straight Arrow Connector 46">
            <a:extLst>
              <a:ext uri="{FF2B5EF4-FFF2-40B4-BE49-F238E27FC236}">
                <a16:creationId xmlns:a16="http://schemas.microsoft.com/office/drawing/2014/main" id="{9F1B0E20-596A-4A77-9E50-389F6FD6D805}"/>
              </a:ext>
            </a:extLst>
          </p:cNvPr>
          <p:cNvCxnSpPr>
            <a:cxnSpLocks/>
            <a:stCxn id="43" idx="1"/>
            <a:endCxn id="16" idx="3"/>
          </p:cNvCxnSpPr>
          <p:nvPr/>
        </p:nvCxnSpPr>
        <p:spPr>
          <a:xfrm flipH="1">
            <a:off x="3899882" y="3777872"/>
            <a:ext cx="1606958" cy="11174"/>
          </a:xfrm>
          <a:prstGeom prst="straightConnector1">
            <a:avLst/>
          </a:prstGeom>
          <a:ln w="31750">
            <a:headEnd type="arrow"/>
            <a:tailEnd type="arrow"/>
          </a:ln>
        </p:spPr>
        <p:style>
          <a:lnRef idx="2">
            <a:schemeClr val="accent1"/>
          </a:lnRef>
          <a:fillRef idx="0">
            <a:schemeClr val="accent1"/>
          </a:fillRef>
          <a:effectRef idx="1">
            <a:schemeClr val="accent1"/>
          </a:effectRef>
          <a:fontRef idx="minor">
            <a:schemeClr val="tx1"/>
          </a:fontRef>
        </p:style>
      </p:cxnSp>
      <p:sp>
        <p:nvSpPr>
          <p:cNvPr id="48" name="Rectangle: Rounded Corners 47">
            <a:extLst>
              <a:ext uri="{FF2B5EF4-FFF2-40B4-BE49-F238E27FC236}">
                <a16:creationId xmlns:a16="http://schemas.microsoft.com/office/drawing/2014/main" id="{643FE5AC-CB61-4799-95AC-E7F85A80314E}"/>
              </a:ext>
            </a:extLst>
          </p:cNvPr>
          <p:cNvSpPr/>
          <p:nvPr/>
        </p:nvSpPr>
        <p:spPr>
          <a:xfrm>
            <a:off x="7884133" y="3243479"/>
            <a:ext cx="1981276" cy="1080428"/>
          </a:xfrm>
          <a:prstGeom prst="round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C000"/>
                </a:solidFill>
              </a:rPr>
              <a:t>Remote SparkContext</a:t>
            </a:r>
          </a:p>
        </p:txBody>
      </p:sp>
      <p:sp>
        <p:nvSpPr>
          <p:cNvPr id="49" name="Rectangle 48">
            <a:extLst>
              <a:ext uri="{FF2B5EF4-FFF2-40B4-BE49-F238E27FC236}">
                <a16:creationId xmlns:a16="http://schemas.microsoft.com/office/drawing/2014/main" id="{79641369-694F-401B-9AC3-EC60555C0B84}"/>
              </a:ext>
            </a:extLst>
          </p:cNvPr>
          <p:cNvSpPr/>
          <p:nvPr/>
        </p:nvSpPr>
        <p:spPr>
          <a:xfrm>
            <a:off x="10278040" y="2892995"/>
            <a:ext cx="1359574" cy="743028"/>
          </a:xfrm>
          <a:prstGeom prst="rect">
            <a:avLst/>
          </a:prstGeom>
          <a:solidFill>
            <a:schemeClr val="accent1">
              <a:lumMod val="20000"/>
              <a:lumOff val="80000"/>
            </a:schemeClr>
          </a:solidFill>
          <a:ln w="285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2060"/>
                </a:solidFill>
              </a:rPr>
              <a:t>Executor</a:t>
            </a:r>
          </a:p>
        </p:txBody>
      </p:sp>
      <p:sp>
        <p:nvSpPr>
          <p:cNvPr id="53" name="Rectangle 52">
            <a:extLst>
              <a:ext uri="{FF2B5EF4-FFF2-40B4-BE49-F238E27FC236}">
                <a16:creationId xmlns:a16="http://schemas.microsoft.com/office/drawing/2014/main" id="{AC9CEB2E-2B02-4325-8D74-7E796DE41138}"/>
              </a:ext>
            </a:extLst>
          </p:cNvPr>
          <p:cNvSpPr/>
          <p:nvPr/>
        </p:nvSpPr>
        <p:spPr>
          <a:xfrm>
            <a:off x="10276062" y="4161679"/>
            <a:ext cx="1359574" cy="743028"/>
          </a:xfrm>
          <a:prstGeom prst="rect">
            <a:avLst/>
          </a:prstGeom>
          <a:solidFill>
            <a:schemeClr val="accent1">
              <a:lumMod val="20000"/>
              <a:lumOff val="80000"/>
            </a:schemeClr>
          </a:solidFill>
          <a:ln w="285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2060"/>
                </a:solidFill>
              </a:rPr>
              <a:t>Executor</a:t>
            </a:r>
          </a:p>
        </p:txBody>
      </p:sp>
      <p:cxnSp>
        <p:nvCxnSpPr>
          <p:cNvPr id="54" name="Straight Arrow Connector 53">
            <a:extLst>
              <a:ext uri="{FF2B5EF4-FFF2-40B4-BE49-F238E27FC236}">
                <a16:creationId xmlns:a16="http://schemas.microsoft.com/office/drawing/2014/main" id="{5BDC986F-CA13-42A0-AF00-488867F49F81}"/>
              </a:ext>
            </a:extLst>
          </p:cNvPr>
          <p:cNvCxnSpPr>
            <a:cxnSpLocks/>
            <a:stCxn id="49" idx="1"/>
            <a:endCxn id="48" idx="3"/>
          </p:cNvCxnSpPr>
          <p:nvPr/>
        </p:nvCxnSpPr>
        <p:spPr>
          <a:xfrm flipH="1">
            <a:off x="9865409" y="3264509"/>
            <a:ext cx="412631" cy="519184"/>
          </a:xfrm>
          <a:prstGeom prst="straightConnector1">
            <a:avLst/>
          </a:prstGeom>
          <a:ln w="31750">
            <a:headEnd type="arrow"/>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006E63D-FB1C-433F-AFEA-1DDFC07DCDC0}"/>
              </a:ext>
            </a:extLst>
          </p:cNvPr>
          <p:cNvCxnSpPr>
            <a:cxnSpLocks/>
            <a:stCxn id="53" idx="1"/>
            <a:endCxn id="48" idx="3"/>
          </p:cNvCxnSpPr>
          <p:nvPr/>
        </p:nvCxnSpPr>
        <p:spPr>
          <a:xfrm flipH="1" flipV="1">
            <a:off x="9865409" y="3783693"/>
            <a:ext cx="410653" cy="749500"/>
          </a:xfrm>
          <a:prstGeom prst="straightConnector1">
            <a:avLst/>
          </a:prstGeom>
          <a:ln w="31750">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C2B7F5F3-5407-4331-B0C6-6D767575F353}"/>
              </a:ext>
            </a:extLst>
          </p:cNvPr>
          <p:cNvCxnSpPr>
            <a:cxnSpLocks/>
            <a:stCxn id="48" idx="1"/>
            <a:endCxn id="43" idx="3"/>
          </p:cNvCxnSpPr>
          <p:nvPr/>
        </p:nvCxnSpPr>
        <p:spPr>
          <a:xfrm flipH="1" flipV="1">
            <a:off x="6942505" y="3777872"/>
            <a:ext cx="941628" cy="5821"/>
          </a:xfrm>
          <a:prstGeom prst="straightConnector1">
            <a:avLst/>
          </a:prstGeom>
          <a:ln w="31750">
            <a:headEnd type="arrow"/>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98DBE048-11F4-44A9-BEFA-8B50F0EDFE33}"/>
              </a:ext>
            </a:extLst>
          </p:cNvPr>
          <p:cNvSpPr txBox="1"/>
          <p:nvPr/>
        </p:nvSpPr>
        <p:spPr>
          <a:xfrm>
            <a:off x="3874130" y="3298929"/>
            <a:ext cx="1580369" cy="338554"/>
          </a:xfrm>
          <a:prstGeom prst="rect">
            <a:avLst/>
          </a:prstGeom>
          <a:noFill/>
        </p:spPr>
        <p:txBody>
          <a:bodyPr wrap="none" rtlCol="0">
            <a:spAutoFit/>
          </a:bodyPr>
          <a:lstStyle/>
          <a:p>
            <a:r>
              <a:rPr lang="en-US" sz="1600" b="1" dirty="0">
                <a:solidFill>
                  <a:srgbClr val="C00000"/>
                </a:solidFill>
              </a:rPr>
              <a:t>HTTP Request</a:t>
            </a:r>
          </a:p>
        </p:txBody>
      </p:sp>
      <p:sp>
        <p:nvSpPr>
          <p:cNvPr id="62" name="TextBox 61">
            <a:extLst>
              <a:ext uri="{FF2B5EF4-FFF2-40B4-BE49-F238E27FC236}">
                <a16:creationId xmlns:a16="http://schemas.microsoft.com/office/drawing/2014/main" id="{6ECAC587-87D6-4944-BFCA-FA8923206E38}"/>
              </a:ext>
            </a:extLst>
          </p:cNvPr>
          <p:cNvSpPr txBox="1"/>
          <p:nvPr/>
        </p:nvSpPr>
        <p:spPr>
          <a:xfrm>
            <a:off x="3836525" y="3973838"/>
            <a:ext cx="1750287" cy="338554"/>
          </a:xfrm>
          <a:prstGeom prst="rect">
            <a:avLst/>
          </a:prstGeom>
          <a:noFill/>
        </p:spPr>
        <p:txBody>
          <a:bodyPr wrap="none" rtlCol="0">
            <a:spAutoFit/>
          </a:bodyPr>
          <a:lstStyle/>
          <a:p>
            <a:r>
              <a:rPr lang="en-US" sz="1600" b="1" dirty="0">
                <a:solidFill>
                  <a:srgbClr val="C00000"/>
                </a:solidFill>
              </a:rPr>
              <a:t>HTTP Response</a:t>
            </a:r>
          </a:p>
        </p:txBody>
      </p:sp>
      <p:sp>
        <p:nvSpPr>
          <p:cNvPr id="63" name="TextBox 62">
            <a:extLst>
              <a:ext uri="{FF2B5EF4-FFF2-40B4-BE49-F238E27FC236}">
                <a16:creationId xmlns:a16="http://schemas.microsoft.com/office/drawing/2014/main" id="{2EDCE745-7555-43E4-AA4C-BEC5CE78F9AA}"/>
              </a:ext>
            </a:extLst>
          </p:cNvPr>
          <p:cNvSpPr txBox="1"/>
          <p:nvPr/>
        </p:nvSpPr>
        <p:spPr>
          <a:xfrm>
            <a:off x="7053980" y="3853902"/>
            <a:ext cx="615874" cy="338554"/>
          </a:xfrm>
          <a:prstGeom prst="rect">
            <a:avLst/>
          </a:prstGeom>
          <a:noFill/>
        </p:spPr>
        <p:txBody>
          <a:bodyPr wrap="none" rtlCol="0">
            <a:spAutoFit/>
          </a:bodyPr>
          <a:lstStyle/>
          <a:p>
            <a:r>
              <a:rPr lang="en-US" sz="1600" b="1" dirty="0">
                <a:solidFill>
                  <a:srgbClr val="C00000"/>
                </a:solidFill>
              </a:rPr>
              <a:t>RPC</a:t>
            </a:r>
          </a:p>
        </p:txBody>
      </p:sp>
      <p:sp>
        <p:nvSpPr>
          <p:cNvPr id="65" name="TextBox 64">
            <a:extLst>
              <a:ext uri="{FF2B5EF4-FFF2-40B4-BE49-F238E27FC236}">
                <a16:creationId xmlns:a16="http://schemas.microsoft.com/office/drawing/2014/main" id="{3488DA44-D5A7-4392-B80F-B538F3E89E3B}"/>
              </a:ext>
            </a:extLst>
          </p:cNvPr>
          <p:cNvSpPr txBox="1"/>
          <p:nvPr/>
        </p:nvSpPr>
        <p:spPr>
          <a:xfrm>
            <a:off x="7755377" y="2145044"/>
            <a:ext cx="2176173" cy="461665"/>
          </a:xfrm>
          <a:prstGeom prst="rect">
            <a:avLst/>
          </a:prstGeom>
          <a:noFill/>
        </p:spPr>
        <p:txBody>
          <a:bodyPr wrap="none" rtlCol="0">
            <a:spAutoFit/>
          </a:bodyPr>
          <a:lstStyle/>
          <a:p>
            <a:r>
              <a:rPr lang="en-US" sz="2400" b="1" dirty="0">
                <a:solidFill>
                  <a:srgbClr val="C00000"/>
                </a:solidFill>
              </a:rPr>
              <a:t>YARN Cluster</a:t>
            </a:r>
          </a:p>
        </p:txBody>
      </p:sp>
      <p:sp>
        <p:nvSpPr>
          <p:cNvPr id="20" name="Rectangle 19">
            <a:extLst>
              <a:ext uri="{FF2B5EF4-FFF2-40B4-BE49-F238E27FC236}">
                <a16:creationId xmlns:a16="http://schemas.microsoft.com/office/drawing/2014/main" id="{627ADB56-C6DA-41E9-BCE1-A226C2CBE235}"/>
              </a:ext>
            </a:extLst>
          </p:cNvPr>
          <p:cNvSpPr/>
          <p:nvPr/>
        </p:nvSpPr>
        <p:spPr>
          <a:xfrm>
            <a:off x="2495395" y="5217354"/>
            <a:ext cx="1404487" cy="1306581"/>
          </a:xfrm>
          <a:prstGeom prst="rect">
            <a:avLst/>
          </a:prstGeom>
          <a:solidFill>
            <a:srgbClr val="FFFFCC"/>
          </a:solid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2060"/>
                </a:solidFill>
              </a:rPr>
              <a:t>Client</a:t>
            </a:r>
          </a:p>
        </p:txBody>
      </p:sp>
      <p:sp>
        <p:nvSpPr>
          <p:cNvPr id="22" name="TextBox 21">
            <a:extLst>
              <a:ext uri="{FF2B5EF4-FFF2-40B4-BE49-F238E27FC236}">
                <a16:creationId xmlns:a16="http://schemas.microsoft.com/office/drawing/2014/main" id="{FF5B0B05-5D66-40D5-85B5-12A864945396}"/>
              </a:ext>
            </a:extLst>
          </p:cNvPr>
          <p:cNvSpPr txBox="1"/>
          <p:nvPr/>
        </p:nvSpPr>
        <p:spPr>
          <a:xfrm>
            <a:off x="4926566" y="5160329"/>
            <a:ext cx="1750287" cy="338554"/>
          </a:xfrm>
          <a:prstGeom prst="rect">
            <a:avLst/>
          </a:prstGeom>
          <a:noFill/>
        </p:spPr>
        <p:txBody>
          <a:bodyPr wrap="none" rtlCol="0">
            <a:spAutoFit/>
          </a:bodyPr>
          <a:lstStyle/>
          <a:p>
            <a:r>
              <a:rPr lang="en-US" sz="1600" b="1" dirty="0">
                <a:solidFill>
                  <a:srgbClr val="C00000"/>
                </a:solidFill>
              </a:rPr>
              <a:t>HTTP Response</a:t>
            </a:r>
          </a:p>
        </p:txBody>
      </p:sp>
      <p:cxnSp>
        <p:nvCxnSpPr>
          <p:cNvPr id="23" name="Straight Arrow Connector 22">
            <a:extLst>
              <a:ext uri="{FF2B5EF4-FFF2-40B4-BE49-F238E27FC236}">
                <a16:creationId xmlns:a16="http://schemas.microsoft.com/office/drawing/2014/main" id="{86C382AC-894E-45A9-B768-9C8BA2440DC2}"/>
              </a:ext>
            </a:extLst>
          </p:cNvPr>
          <p:cNvCxnSpPr>
            <a:cxnSpLocks/>
            <a:stCxn id="43" idx="2"/>
            <a:endCxn id="20" idx="3"/>
          </p:cNvCxnSpPr>
          <p:nvPr/>
        </p:nvCxnSpPr>
        <p:spPr>
          <a:xfrm flipH="1">
            <a:off x="3899882" y="4431162"/>
            <a:ext cx="2324791" cy="1439483"/>
          </a:xfrm>
          <a:prstGeom prst="straightConnector1">
            <a:avLst/>
          </a:prstGeom>
          <a:ln w="31750">
            <a:headEnd type="arrow"/>
            <a:tailEnd type="arrow"/>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559008F2-9E32-444E-B0CB-C84981E07876}"/>
              </a:ext>
            </a:extLst>
          </p:cNvPr>
          <p:cNvSpPr txBox="1"/>
          <p:nvPr/>
        </p:nvSpPr>
        <p:spPr>
          <a:xfrm>
            <a:off x="3791954" y="4811921"/>
            <a:ext cx="1580369" cy="338554"/>
          </a:xfrm>
          <a:prstGeom prst="rect">
            <a:avLst/>
          </a:prstGeom>
          <a:noFill/>
        </p:spPr>
        <p:txBody>
          <a:bodyPr wrap="none" rtlCol="0">
            <a:spAutoFit/>
          </a:bodyPr>
          <a:lstStyle/>
          <a:p>
            <a:r>
              <a:rPr lang="en-US" sz="1600" b="1" dirty="0">
                <a:solidFill>
                  <a:srgbClr val="C00000"/>
                </a:solidFill>
              </a:rPr>
              <a:t>HTTP Request</a:t>
            </a:r>
          </a:p>
        </p:txBody>
      </p:sp>
    </p:spTree>
    <p:extLst>
      <p:ext uri="{BB962C8B-B14F-4D97-AF65-F5344CB8AC3E}">
        <p14:creationId xmlns:p14="http://schemas.microsoft.com/office/powerpoint/2010/main" val="718702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43825" y="644008"/>
            <a:ext cx="11261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000" b="1" dirty="0">
                <a:solidFill>
                  <a:srgbClr val="2226DE"/>
                </a:solidFill>
              </a:rPr>
              <a:t>Hadoop Connector Installation &amp; Setup </a:t>
            </a:r>
          </a:p>
        </p:txBody>
      </p:sp>
      <p:sp>
        <p:nvSpPr>
          <p:cNvPr id="4" name="TextBox 3">
            <a:extLst>
              <a:ext uri="{FF2B5EF4-FFF2-40B4-BE49-F238E27FC236}">
                <a16:creationId xmlns:a16="http://schemas.microsoft.com/office/drawing/2014/main" id="{B57CA770-27B7-4613-85C1-7EFC926A2CD0}"/>
              </a:ext>
            </a:extLst>
          </p:cNvPr>
          <p:cNvSpPr txBox="1"/>
          <p:nvPr/>
        </p:nvSpPr>
        <p:spPr>
          <a:xfrm>
            <a:off x="264392" y="1136762"/>
            <a:ext cx="6559457" cy="523220"/>
          </a:xfrm>
          <a:prstGeom prst="rect">
            <a:avLst/>
          </a:prstGeom>
          <a:noFill/>
        </p:spPr>
        <p:txBody>
          <a:bodyPr wrap="square" rtlCol="0">
            <a:spAutoFit/>
          </a:bodyPr>
          <a:lstStyle/>
          <a:p>
            <a:r>
              <a:rPr lang="en-US" sz="2800" b="1" dirty="0"/>
              <a:t>Architecture II</a:t>
            </a:r>
          </a:p>
        </p:txBody>
      </p:sp>
      <p:sp>
        <p:nvSpPr>
          <p:cNvPr id="2" name="Rectangle: Rounded Corners 1">
            <a:extLst>
              <a:ext uri="{FF2B5EF4-FFF2-40B4-BE49-F238E27FC236}">
                <a16:creationId xmlns:a16="http://schemas.microsoft.com/office/drawing/2014/main" id="{4AA8B497-B03A-4056-8688-5F6E9E7F281C}"/>
              </a:ext>
            </a:extLst>
          </p:cNvPr>
          <p:cNvSpPr/>
          <p:nvPr/>
        </p:nvSpPr>
        <p:spPr>
          <a:xfrm>
            <a:off x="6823849" y="1408647"/>
            <a:ext cx="4681389" cy="4868953"/>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39E2BED-EDC9-44BF-AB9D-8D518E57EAA5}"/>
              </a:ext>
            </a:extLst>
          </p:cNvPr>
          <p:cNvSpPr txBox="1"/>
          <p:nvPr/>
        </p:nvSpPr>
        <p:spPr>
          <a:xfrm>
            <a:off x="8106309" y="1475316"/>
            <a:ext cx="2013735" cy="369332"/>
          </a:xfrm>
          <a:prstGeom prst="rect">
            <a:avLst/>
          </a:prstGeom>
          <a:noFill/>
        </p:spPr>
        <p:txBody>
          <a:bodyPr wrap="square" rtlCol="0">
            <a:spAutoFit/>
          </a:bodyPr>
          <a:lstStyle/>
          <a:p>
            <a:r>
              <a:rPr lang="en-US" b="1" dirty="0">
                <a:solidFill>
                  <a:srgbClr val="C00000"/>
                </a:solidFill>
              </a:rPr>
              <a:t>Internal Network</a:t>
            </a:r>
          </a:p>
        </p:txBody>
      </p:sp>
      <p:pic>
        <p:nvPicPr>
          <p:cNvPr id="14" name="Picture 13">
            <a:extLst>
              <a:ext uri="{FF2B5EF4-FFF2-40B4-BE49-F238E27FC236}">
                <a16:creationId xmlns:a16="http://schemas.microsoft.com/office/drawing/2014/main" id="{B95A2CB4-C7B5-429B-B4CC-A471C0247DD4}"/>
              </a:ext>
            </a:extLst>
          </p:cNvPr>
          <p:cNvPicPr>
            <a:picLocks noChangeAspect="1"/>
          </p:cNvPicPr>
          <p:nvPr/>
        </p:nvPicPr>
        <p:blipFill>
          <a:blip r:embed="rId3"/>
          <a:stretch>
            <a:fillRect/>
          </a:stretch>
        </p:blipFill>
        <p:spPr>
          <a:xfrm>
            <a:off x="2607104" y="1941686"/>
            <a:ext cx="700563" cy="2726201"/>
          </a:xfrm>
          <a:prstGeom prst="rect">
            <a:avLst/>
          </a:prstGeom>
        </p:spPr>
      </p:pic>
      <p:sp>
        <p:nvSpPr>
          <p:cNvPr id="16" name="Rectangle 15">
            <a:extLst>
              <a:ext uri="{FF2B5EF4-FFF2-40B4-BE49-F238E27FC236}">
                <a16:creationId xmlns:a16="http://schemas.microsoft.com/office/drawing/2014/main" id="{7E1A8095-055A-47DA-8B50-9899BB315CF4}"/>
              </a:ext>
            </a:extLst>
          </p:cNvPr>
          <p:cNvSpPr/>
          <p:nvPr/>
        </p:nvSpPr>
        <p:spPr>
          <a:xfrm>
            <a:off x="3822831" y="1844648"/>
            <a:ext cx="1772111" cy="1306581"/>
          </a:xfrm>
          <a:prstGeom prst="rect">
            <a:avLst/>
          </a:prstGeom>
          <a:noFill/>
          <a:ln w="285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20D6EFA2-284F-4CC0-A803-D6CF0F170137}"/>
              </a:ext>
            </a:extLst>
          </p:cNvPr>
          <p:cNvSpPr txBox="1"/>
          <p:nvPr/>
        </p:nvSpPr>
        <p:spPr>
          <a:xfrm>
            <a:off x="4056829" y="1926878"/>
            <a:ext cx="1494520" cy="369332"/>
          </a:xfrm>
          <a:prstGeom prst="rect">
            <a:avLst/>
          </a:prstGeom>
          <a:noFill/>
        </p:spPr>
        <p:txBody>
          <a:bodyPr wrap="square" rtlCol="0">
            <a:spAutoFit/>
          </a:bodyPr>
          <a:lstStyle/>
          <a:p>
            <a:r>
              <a:rPr lang="en-US" b="1" dirty="0">
                <a:solidFill>
                  <a:srgbClr val="660033"/>
                </a:solidFill>
              </a:rPr>
              <a:t>Edge Node</a:t>
            </a:r>
          </a:p>
        </p:txBody>
      </p:sp>
      <p:sp>
        <p:nvSpPr>
          <p:cNvPr id="18" name="Rectangle: Rounded Corners 17">
            <a:extLst>
              <a:ext uri="{FF2B5EF4-FFF2-40B4-BE49-F238E27FC236}">
                <a16:creationId xmlns:a16="http://schemas.microsoft.com/office/drawing/2014/main" id="{6E8BD859-0D34-4BA7-802D-BBF70E71624B}"/>
              </a:ext>
            </a:extLst>
          </p:cNvPr>
          <p:cNvSpPr/>
          <p:nvPr/>
        </p:nvSpPr>
        <p:spPr>
          <a:xfrm>
            <a:off x="4088728" y="2368889"/>
            <a:ext cx="1242230" cy="5289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FF"/>
                </a:solidFill>
              </a:rPr>
              <a:t>DSXHI Gateway</a:t>
            </a:r>
          </a:p>
        </p:txBody>
      </p:sp>
      <p:sp>
        <p:nvSpPr>
          <p:cNvPr id="19" name="Rectangle 18">
            <a:extLst>
              <a:ext uri="{FF2B5EF4-FFF2-40B4-BE49-F238E27FC236}">
                <a16:creationId xmlns:a16="http://schemas.microsoft.com/office/drawing/2014/main" id="{A96FBA31-F6DD-4ADF-939C-78D7D597C706}"/>
              </a:ext>
            </a:extLst>
          </p:cNvPr>
          <p:cNvSpPr/>
          <p:nvPr/>
        </p:nvSpPr>
        <p:spPr>
          <a:xfrm>
            <a:off x="7210469" y="1851180"/>
            <a:ext cx="3940936" cy="4074131"/>
          </a:xfrm>
          <a:prstGeom prst="rect">
            <a:avLst/>
          </a:prstGeom>
          <a:noFill/>
          <a:ln w="285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5A7DD2F-A1CF-4290-900A-FF86700C0D63}"/>
              </a:ext>
            </a:extLst>
          </p:cNvPr>
          <p:cNvSpPr/>
          <p:nvPr/>
        </p:nvSpPr>
        <p:spPr>
          <a:xfrm>
            <a:off x="7761811" y="2768776"/>
            <a:ext cx="3256803" cy="1517799"/>
          </a:xfrm>
          <a:prstGeom prst="rect">
            <a:avLst/>
          </a:prstGeom>
          <a:solidFill>
            <a:srgbClr val="FFFFFF"/>
          </a:solid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8C8E32-3684-451C-AE87-F72F913E355E}"/>
              </a:ext>
            </a:extLst>
          </p:cNvPr>
          <p:cNvSpPr txBox="1"/>
          <p:nvPr/>
        </p:nvSpPr>
        <p:spPr>
          <a:xfrm>
            <a:off x="8242974" y="1978544"/>
            <a:ext cx="1877070" cy="338554"/>
          </a:xfrm>
          <a:prstGeom prst="rect">
            <a:avLst/>
          </a:prstGeom>
          <a:noFill/>
        </p:spPr>
        <p:txBody>
          <a:bodyPr wrap="square" rtlCol="0">
            <a:spAutoFit/>
          </a:bodyPr>
          <a:lstStyle/>
          <a:p>
            <a:r>
              <a:rPr lang="en-US" sz="1600" b="1" dirty="0">
                <a:solidFill>
                  <a:srgbClr val="0000FF"/>
                </a:solidFill>
              </a:rPr>
              <a:t>Hadoop Cluster</a:t>
            </a:r>
          </a:p>
        </p:txBody>
      </p:sp>
      <p:sp>
        <p:nvSpPr>
          <p:cNvPr id="23" name="Rectangle 22">
            <a:extLst>
              <a:ext uri="{FF2B5EF4-FFF2-40B4-BE49-F238E27FC236}">
                <a16:creationId xmlns:a16="http://schemas.microsoft.com/office/drawing/2014/main" id="{B1845B84-FAA4-497C-A1CF-6F5A9247C795}"/>
              </a:ext>
            </a:extLst>
          </p:cNvPr>
          <p:cNvSpPr/>
          <p:nvPr/>
        </p:nvSpPr>
        <p:spPr>
          <a:xfrm>
            <a:off x="7506777" y="2334063"/>
            <a:ext cx="3359697" cy="1765325"/>
          </a:xfrm>
          <a:prstGeom prst="rect">
            <a:avLst/>
          </a:prstGeom>
          <a:solidFill>
            <a:srgbClr val="FFFFFF"/>
          </a:solid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793E2CC-E8AD-4707-82A9-4B7D91156E10}"/>
              </a:ext>
            </a:extLst>
          </p:cNvPr>
          <p:cNvSpPr/>
          <p:nvPr/>
        </p:nvSpPr>
        <p:spPr>
          <a:xfrm>
            <a:off x="9592895" y="2488409"/>
            <a:ext cx="1171123" cy="432491"/>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solidFill>
                  <a:srgbClr val="002060"/>
                </a:solidFill>
              </a:rPr>
              <a:t>WebHDFS</a:t>
            </a:r>
            <a:endParaRPr lang="en-US" sz="1400" b="1" dirty="0">
              <a:solidFill>
                <a:srgbClr val="002060"/>
              </a:solidFill>
            </a:endParaRPr>
          </a:p>
        </p:txBody>
      </p:sp>
      <p:sp>
        <p:nvSpPr>
          <p:cNvPr id="26" name="Rectangle: Rounded Corners 25">
            <a:extLst>
              <a:ext uri="{FF2B5EF4-FFF2-40B4-BE49-F238E27FC236}">
                <a16:creationId xmlns:a16="http://schemas.microsoft.com/office/drawing/2014/main" id="{284968CA-72C8-4DFA-8F7A-F54380855726}"/>
              </a:ext>
            </a:extLst>
          </p:cNvPr>
          <p:cNvSpPr/>
          <p:nvPr/>
        </p:nvSpPr>
        <p:spPr>
          <a:xfrm>
            <a:off x="7683622" y="3542879"/>
            <a:ext cx="973860" cy="46274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2060"/>
                </a:solidFill>
              </a:rPr>
              <a:t>Spark Driver</a:t>
            </a:r>
          </a:p>
        </p:txBody>
      </p:sp>
      <p:sp>
        <p:nvSpPr>
          <p:cNvPr id="27" name="Rectangle: Rounded Corners 26">
            <a:extLst>
              <a:ext uri="{FF2B5EF4-FFF2-40B4-BE49-F238E27FC236}">
                <a16:creationId xmlns:a16="http://schemas.microsoft.com/office/drawing/2014/main" id="{479616D0-5583-4D36-9A85-D6ADEB8505DB}"/>
              </a:ext>
            </a:extLst>
          </p:cNvPr>
          <p:cNvSpPr/>
          <p:nvPr/>
        </p:nvSpPr>
        <p:spPr>
          <a:xfrm>
            <a:off x="9006279" y="3555769"/>
            <a:ext cx="809476" cy="432491"/>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2060"/>
                </a:solidFill>
              </a:rPr>
              <a:t>Hive</a:t>
            </a:r>
          </a:p>
        </p:txBody>
      </p:sp>
      <p:sp>
        <p:nvSpPr>
          <p:cNvPr id="29" name="TextBox 28">
            <a:extLst>
              <a:ext uri="{FF2B5EF4-FFF2-40B4-BE49-F238E27FC236}">
                <a16:creationId xmlns:a16="http://schemas.microsoft.com/office/drawing/2014/main" id="{C606AACD-68BF-47CE-8E89-CF2CB315C82D}"/>
              </a:ext>
            </a:extLst>
          </p:cNvPr>
          <p:cNvSpPr txBox="1"/>
          <p:nvPr/>
        </p:nvSpPr>
        <p:spPr>
          <a:xfrm>
            <a:off x="7522072" y="2356974"/>
            <a:ext cx="2597971" cy="338554"/>
          </a:xfrm>
          <a:prstGeom prst="rect">
            <a:avLst/>
          </a:prstGeom>
          <a:noFill/>
        </p:spPr>
        <p:txBody>
          <a:bodyPr wrap="square" rtlCol="0">
            <a:spAutoFit/>
          </a:bodyPr>
          <a:lstStyle/>
          <a:p>
            <a:r>
              <a:rPr lang="en-US" sz="1600" b="1" dirty="0"/>
              <a:t>Management Nodes</a:t>
            </a:r>
          </a:p>
        </p:txBody>
      </p:sp>
      <p:cxnSp>
        <p:nvCxnSpPr>
          <p:cNvPr id="36" name="Straight Arrow Connector 35">
            <a:extLst>
              <a:ext uri="{FF2B5EF4-FFF2-40B4-BE49-F238E27FC236}">
                <a16:creationId xmlns:a16="http://schemas.microsoft.com/office/drawing/2014/main" id="{E7ED261F-AF14-4BD4-A872-654BF70A451A}"/>
              </a:ext>
            </a:extLst>
          </p:cNvPr>
          <p:cNvCxnSpPr>
            <a:cxnSpLocks/>
            <a:stCxn id="18" idx="3"/>
            <a:endCxn id="24" idx="1"/>
          </p:cNvCxnSpPr>
          <p:nvPr/>
        </p:nvCxnSpPr>
        <p:spPr>
          <a:xfrm>
            <a:off x="5330958" y="2633342"/>
            <a:ext cx="4261937" cy="71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C304B00-45CC-4019-8532-B1D3F1CCFFDF}"/>
              </a:ext>
            </a:extLst>
          </p:cNvPr>
          <p:cNvCxnSpPr>
            <a:cxnSpLocks/>
            <a:stCxn id="18" idx="3"/>
            <a:endCxn id="25" idx="1"/>
          </p:cNvCxnSpPr>
          <p:nvPr/>
        </p:nvCxnSpPr>
        <p:spPr>
          <a:xfrm>
            <a:off x="5330958" y="2633342"/>
            <a:ext cx="2440031" cy="4995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5F3E2D2-2245-41DE-9514-05DE467E0286}"/>
              </a:ext>
            </a:extLst>
          </p:cNvPr>
          <p:cNvCxnSpPr>
            <a:stCxn id="25" idx="2"/>
            <a:endCxn id="26" idx="0"/>
          </p:cNvCxnSpPr>
          <p:nvPr/>
        </p:nvCxnSpPr>
        <p:spPr>
          <a:xfrm flipH="1">
            <a:off x="8170552" y="3349088"/>
            <a:ext cx="5175" cy="193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EA4DE830-2CDA-4429-9599-9D1162780C05}"/>
              </a:ext>
            </a:extLst>
          </p:cNvPr>
          <p:cNvCxnSpPr>
            <a:stCxn id="26" idx="3"/>
            <a:endCxn id="27" idx="1"/>
          </p:cNvCxnSpPr>
          <p:nvPr/>
        </p:nvCxnSpPr>
        <p:spPr>
          <a:xfrm flipV="1">
            <a:off x="8657482" y="3772015"/>
            <a:ext cx="348797" cy="22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ED00B9A9-B144-46F8-9236-BC8CC3A8E10F}"/>
              </a:ext>
            </a:extLst>
          </p:cNvPr>
          <p:cNvSpPr/>
          <p:nvPr/>
        </p:nvSpPr>
        <p:spPr>
          <a:xfrm>
            <a:off x="7659176" y="4837165"/>
            <a:ext cx="3359437" cy="904240"/>
          </a:xfrm>
          <a:prstGeom prst="rect">
            <a:avLst/>
          </a:prstGeom>
          <a:solidFill>
            <a:srgbClr val="FFFFFF"/>
          </a:solid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8319360-F00F-4B6E-88AC-FC46110E9B5D}"/>
              </a:ext>
            </a:extLst>
          </p:cNvPr>
          <p:cNvSpPr/>
          <p:nvPr/>
        </p:nvSpPr>
        <p:spPr>
          <a:xfrm>
            <a:off x="7506776" y="4684765"/>
            <a:ext cx="3359697" cy="904240"/>
          </a:xfrm>
          <a:prstGeom prst="rect">
            <a:avLst/>
          </a:prstGeom>
          <a:solidFill>
            <a:srgbClr val="FFFFFF"/>
          </a:solid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CAF327E-C10E-4BB6-89CE-FCB6863BD27C}"/>
              </a:ext>
            </a:extLst>
          </p:cNvPr>
          <p:cNvSpPr/>
          <p:nvPr/>
        </p:nvSpPr>
        <p:spPr>
          <a:xfrm>
            <a:off x="7695823" y="5007435"/>
            <a:ext cx="973860" cy="46274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2060"/>
                </a:solidFill>
              </a:rPr>
              <a:t>Spark Worker</a:t>
            </a:r>
          </a:p>
        </p:txBody>
      </p:sp>
      <p:sp>
        <p:nvSpPr>
          <p:cNvPr id="32" name="Rectangle: Rounded Corners 31">
            <a:extLst>
              <a:ext uri="{FF2B5EF4-FFF2-40B4-BE49-F238E27FC236}">
                <a16:creationId xmlns:a16="http://schemas.microsoft.com/office/drawing/2014/main" id="{836D4C92-26E5-4991-B639-2093B8F60E07}"/>
              </a:ext>
            </a:extLst>
          </p:cNvPr>
          <p:cNvSpPr/>
          <p:nvPr/>
        </p:nvSpPr>
        <p:spPr>
          <a:xfrm>
            <a:off x="9686751" y="5019085"/>
            <a:ext cx="973860" cy="46274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2060"/>
                </a:solidFill>
              </a:rPr>
              <a:t>HDFS</a:t>
            </a:r>
          </a:p>
        </p:txBody>
      </p:sp>
      <p:cxnSp>
        <p:nvCxnSpPr>
          <p:cNvPr id="34" name="Straight Arrow Connector 33">
            <a:extLst>
              <a:ext uri="{FF2B5EF4-FFF2-40B4-BE49-F238E27FC236}">
                <a16:creationId xmlns:a16="http://schemas.microsoft.com/office/drawing/2014/main" id="{CFE20605-3393-48D1-B34F-B8D3DD693067}"/>
              </a:ext>
            </a:extLst>
          </p:cNvPr>
          <p:cNvCxnSpPr>
            <a:cxnSpLocks/>
            <a:stCxn id="24" idx="2"/>
            <a:endCxn id="32" idx="0"/>
          </p:cNvCxnSpPr>
          <p:nvPr/>
        </p:nvCxnSpPr>
        <p:spPr>
          <a:xfrm flipH="1">
            <a:off x="10173681" y="2920900"/>
            <a:ext cx="4776" cy="2098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EA6B01B-F900-47FC-9B8C-BDF31292CD41}"/>
              </a:ext>
            </a:extLst>
          </p:cNvPr>
          <p:cNvCxnSpPr>
            <a:stCxn id="26" idx="2"/>
            <a:endCxn id="31" idx="0"/>
          </p:cNvCxnSpPr>
          <p:nvPr/>
        </p:nvCxnSpPr>
        <p:spPr>
          <a:xfrm>
            <a:off x="8170552" y="4005621"/>
            <a:ext cx="12201" cy="1001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AF7913A9-57FD-4710-BD04-72CD7504A1BC}"/>
              </a:ext>
            </a:extLst>
          </p:cNvPr>
          <p:cNvSpPr txBox="1"/>
          <p:nvPr/>
        </p:nvSpPr>
        <p:spPr>
          <a:xfrm>
            <a:off x="7540737" y="4667888"/>
            <a:ext cx="2597971" cy="369332"/>
          </a:xfrm>
          <a:prstGeom prst="rect">
            <a:avLst/>
          </a:prstGeom>
          <a:noFill/>
        </p:spPr>
        <p:txBody>
          <a:bodyPr wrap="square" rtlCol="0">
            <a:spAutoFit/>
          </a:bodyPr>
          <a:lstStyle/>
          <a:p>
            <a:r>
              <a:rPr lang="en-US" b="1" dirty="0"/>
              <a:t>Worker Nodes</a:t>
            </a:r>
          </a:p>
        </p:txBody>
      </p:sp>
      <p:sp>
        <p:nvSpPr>
          <p:cNvPr id="25" name="Rectangle: Rounded Corners 24">
            <a:extLst>
              <a:ext uri="{FF2B5EF4-FFF2-40B4-BE49-F238E27FC236}">
                <a16:creationId xmlns:a16="http://schemas.microsoft.com/office/drawing/2014/main" id="{15BC31D6-849B-4C5B-9F4B-FA8FE9559BE7}"/>
              </a:ext>
            </a:extLst>
          </p:cNvPr>
          <p:cNvSpPr/>
          <p:nvPr/>
        </p:nvSpPr>
        <p:spPr>
          <a:xfrm>
            <a:off x="7770989" y="2916597"/>
            <a:ext cx="809476" cy="432491"/>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2060"/>
                </a:solidFill>
              </a:rPr>
              <a:t>Livy</a:t>
            </a:r>
          </a:p>
        </p:txBody>
      </p:sp>
      <p:sp>
        <p:nvSpPr>
          <p:cNvPr id="50" name="TextBox 49">
            <a:extLst>
              <a:ext uri="{FF2B5EF4-FFF2-40B4-BE49-F238E27FC236}">
                <a16:creationId xmlns:a16="http://schemas.microsoft.com/office/drawing/2014/main" id="{9763EAEF-F41C-4114-B259-16BB6C3126C4}"/>
              </a:ext>
            </a:extLst>
          </p:cNvPr>
          <p:cNvSpPr txBox="1"/>
          <p:nvPr/>
        </p:nvSpPr>
        <p:spPr>
          <a:xfrm>
            <a:off x="8801339" y="2679790"/>
            <a:ext cx="685370" cy="307777"/>
          </a:xfrm>
          <a:prstGeom prst="rect">
            <a:avLst/>
          </a:prstGeom>
          <a:noFill/>
        </p:spPr>
        <p:txBody>
          <a:bodyPr wrap="square" rtlCol="0">
            <a:spAutoFit/>
          </a:bodyPr>
          <a:lstStyle/>
          <a:p>
            <a:r>
              <a:rPr lang="en-US" sz="1400" b="1" dirty="0">
                <a:solidFill>
                  <a:srgbClr val="C00000"/>
                </a:solidFill>
              </a:rPr>
              <a:t>50070</a:t>
            </a:r>
          </a:p>
        </p:txBody>
      </p:sp>
      <p:sp>
        <p:nvSpPr>
          <p:cNvPr id="51" name="TextBox 50">
            <a:extLst>
              <a:ext uri="{FF2B5EF4-FFF2-40B4-BE49-F238E27FC236}">
                <a16:creationId xmlns:a16="http://schemas.microsoft.com/office/drawing/2014/main" id="{619AD48A-F92E-4374-878C-44631A995F01}"/>
              </a:ext>
            </a:extLst>
          </p:cNvPr>
          <p:cNvSpPr txBox="1"/>
          <p:nvPr/>
        </p:nvSpPr>
        <p:spPr>
          <a:xfrm>
            <a:off x="7225531" y="3092088"/>
            <a:ext cx="685370" cy="307777"/>
          </a:xfrm>
          <a:prstGeom prst="rect">
            <a:avLst/>
          </a:prstGeom>
          <a:noFill/>
        </p:spPr>
        <p:txBody>
          <a:bodyPr wrap="square" rtlCol="0">
            <a:spAutoFit/>
          </a:bodyPr>
          <a:lstStyle/>
          <a:p>
            <a:r>
              <a:rPr lang="en-US" sz="1400" b="1" dirty="0">
                <a:solidFill>
                  <a:srgbClr val="C00000"/>
                </a:solidFill>
              </a:rPr>
              <a:t>8999</a:t>
            </a:r>
            <a:endParaRPr lang="en-US" sz="1200" b="1" dirty="0">
              <a:solidFill>
                <a:srgbClr val="C00000"/>
              </a:solidFill>
            </a:endParaRPr>
          </a:p>
        </p:txBody>
      </p:sp>
      <p:sp>
        <p:nvSpPr>
          <p:cNvPr id="52" name="TextBox 51">
            <a:extLst>
              <a:ext uri="{FF2B5EF4-FFF2-40B4-BE49-F238E27FC236}">
                <a16:creationId xmlns:a16="http://schemas.microsoft.com/office/drawing/2014/main" id="{FA500D94-8BC8-49A8-B9E9-2D5AA0FFDA88}"/>
              </a:ext>
            </a:extLst>
          </p:cNvPr>
          <p:cNvSpPr txBox="1"/>
          <p:nvPr/>
        </p:nvSpPr>
        <p:spPr>
          <a:xfrm>
            <a:off x="9563611" y="4795607"/>
            <a:ext cx="685370" cy="307777"/>
          </a:xfrm>
          <a:prstGeom prst="rect">
            <a:avLst/>
          </a:prstGeom>
          <a:noFill/>
        </p:spPr>
        <p:txBody>
          <a:bodyPr wrap="square" rtlCol="0">
            <a:spAutoFit/>
          </a:bodyPr>
          <a:lstStyle/>
          <a:p>
            <a:r>
              <a:rPr lang="en-US" sz="1400" b="1" dirty="0">
                <a:solidFill>
                  <a:srgbClr val="C00000"/>
                </a:solidFill>
              </a:rPr>
              <a:t>8020</a:t>
            </a:r>
          </a:p>
        </p:txBody>
      </p:sp>
      <p:sp>
        <p:nvSpPr>
          <p:cNvPr id="55" name="Rectangle: Rounded Corners 54">
            <a:extLst>
              <a:ext uri="{FF2B5EF4-FFF2-40B4-BE49-F238E27FC236}">
                <a16:creationId xmlns:a16="http://schemas.microsoft.com/office/drawing/2014/main" id="{835FC1AA-D75A-443F-B431-086581D3276C}"/>
              </a:ext>
            </a:extLst>
          </p:cNvPr>
          <p:cNvSpPr/>
          <p:nvPr/>
        </p:nvSpPr>
        <p:spPr>
          <a:xfrm>
            <a:off x="3396344" y="4893475"/>
            <a:ext cx="2587348" cy="887807"/>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6600"/>
                </a:solidFill>
              </a:rPr>
              <a:t>Watson Studio </a:t>
            </a:r>
          </a:p>
          <a:p>
            <a:pPr algn="ctr"/>
            <a:r>
              <a:rPr lang="en-US" sz="2000" b="1" dirty="0">
                <a:solidFill>
                  <a:srgbClr val="006600"/>
                </a:solidFill>
              </a:rPr>
              <a:t>or ICP4D</a:t>
            </a:r>
          </a:p>
        </p:txBody>
      </p:sp>
      <p:cxnSp>
        <p:nvCxnSpPr>
          <p:cNvPr id="57" name="Straight Arrow Connector 56">
            <a:extLst>
              <a:ext uri="{FF2B5EF4-FFF2-40B4-BE49-F238E27FC236}">
                <a16:creationId xmlns:a16="http://schemas.microsoft.com/office/drawing/2014/main" id="{02B30712-EBB6-4364-8E8F-55A9DCB808AC}"/>
              </a:ext>
            </a:extLst>
          </p:cNvPr>
          <p:cNvCxnSpPr>
            <a:cxnSpLocks/>
            <a:stCxn id="55" idx="0"/>
            <a:endCxn id="18" idx="2"/>
          </p:cNvCxnSpPr>
          <p:nvPr/>
        </p:nvCxnSpPr>
        <p:spPr>
          <a:xfrm flipV="1">
            <a:off x="4690018" y="2897795"/>
            <a:ext cx="19825" cy="1995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DB075595-2069-4066-AB7B-0E91C581A4C7}"/>
              </a:ext>
            </a:extLst>
          </p:cNvPr>
          <p:cNvSpPr txBox="1"/>
          <p:nvPr/>
        </p:nvSpPr>
        <p:spPr>
          <a:xfrm>
            <a:off x="4192607" y="3145736"/>
            <a:ext cx="838229" cy="307777"/>
          </a:xfrm>
          <a:prstGeom prst="rect">
            <a:avLst/>
          </a:prstGeom>
          <a:noFill/>
        </p:spPr>
        <p:txBody>
          <a:bodyPr wrap="square" rtlCol="0">
            <a:spAutoFit/>
          </a:bodyPr>
          <a:lstStyle/>
          <a:p>
            <a:r>
              <a:rPr lang="en-US" sz="1400" b="1" dirty="0">
                <a:solidFill>
                  <a:srgbClr val="C00000"/>
                </a:solidFill>
              </a:rPr>
              <a:t>8443</a:t>
            </a:r>
          </a:p>
        </p:txBody>
      </p:sp>
      <p:sp>
        <p:nvSpPr>
          <p:cNvPr id="59" name="TextBox 58">
            <a:extLst>
              <a:ext uri="{FF2B5EF4-FFF2-40B4-BE49-F238E27FC236}">
                <a16:creationId xmlns:a16="http://schemas.microsoft.com/office/drawing/2014/main" id="{ABDAE9C1-6413-4093-82F2-DC23A855F396}"/>
              </a:ext>
            </a:extLst>
          </p:cNvPr>
          <p:cNvSpPr txBox="1"/>
          <p:nvPr/>
        </p:nvSpPr>
        <p:spPr>
          <a:xfrm>
            <a:off x="3961132" y="4444549"/>
            <a:ext cx="1308887" cy="307777"/>
          </a:xfrm>
          <a:prstGeom prst="rect">
            <a:avLst/>
          </a:prstGeom>
          <a:noFill/>
        </p:spPr>
        <p:txBody>
          <a:bodyPr wrap="square" rtlCol="0">
            <a:spAutoFit/>
          </a:bodyPr>
          <a:lstStyle/>
          <a:p>
            <a:r>
              <a:rPr lang="en-US" sz="1400" b="1" dirty="0">
                <a:solidFill>
                  <a:srgbClr val="C00000"/>
                </a:solidFill>
              </a:rPr>
              <a:t>HTTPS REST</a:t>
            </a:r>
          </a:p>
        </p:txBody>
      </p:sp>
      <p:pic>
        <p:nvPicPr>
          <p:cNvPr id="64" name="Picture 63" descr="A picture containing object, mirror&#10;&#10;Description automatically generated">
            <a:extLst>
              <a:ext uri="{FF2B5EF4-FFF2-40B4-BE49-F238E27FC236}">
                <a16:creationId xmlns:a16="http://schemas.microsoft.com/office/drawing/2014/main" id="{2EEA06CF-551A-425C-A8AF-608259BA5CFF}"/>
              </a:ext>
            </a:extLst>
          </p:cNvPr>
          <p:cNvPicPr>
            <a:picLocks noChangeAspect="1"/>
          </p:cNvPicPr>
          <p:nvPr/>
        </p:nvPicPr>
        <p:blipFill>
          <a:blip r:embed="rId4"/>
          <a:stretch>
            <a:fillRect/>
          </a:stretch>
        </p:blipFill>
        <p:spPr>
          <a:xfrm>
            <a:off x="434575" y="2347272"/>
            <a:ext cx="1721635" cy="905247"/>
          </a:xfrm>
          <a:prstGeom prst="rect">
            <a:avLst/>
          </a:prstGeom>
        </p:spPr>
      </p:pic>
    </p:spTree>
    <p:extLst>
      <p:ext uri="{BB962C8B-B14F-4D97-AF65-F5344CB8AC3E}">
        <p14:creationId xmlns:p14="http://schemas.microsoft.com/office/powerpoint/2010/main" val="2384829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43825" y="644008"/>
            <a:ext cx="11261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000" b="1" dirty="0">
                <a:solidFill>
                  <a:srgbClr val="2226DE"/>
                </a:solidFill>
              </a:rPr>
              <a:t>Hadoop Gateway Installation &amp; Setup </a:t>
            </a:r>
          </a:p>
        </p:txBody>
      </p:sp>
      <p:sp>
        <p:nvSpPr>
          <p:cNvPr id="4" name="TextBox 3">
            <a:extLst>
              <a:ext uri="{FF2B5EF4-FFF2-40B4-BE49-F238E27FC236}">
                <a16:creationId xmlns:a16="http://schemas.microsoft.com/office/drawing/2014/main" id="{B57CA770-27B7-4613-85C1-7EFC926A2CD0}"/>
              </a:ext>
            </a:extLst>
          </p:cNvPr>
          <p:cNvSpPr txBox="1"/>
          <p:nvPr/>
        </p:nvSpPr>
        <p:spPr>
          <a:xfrm>
            <a:off x="264391" y="1211193"/>
            <a:ext cx="12115789" cy="4426340"/>
          </a:xfrm>
          <a:prstGeom prst="rect">
            <a:avLst/>
          </a:prstGeom>
          <a:noFill/>
        </p:spPr>
        <p:txBody>
          <a:bodyPr wrap="square" rtlCol="0">
            <a:spAutoFit/>
          </a:bodyPr>
          <a:lstStyle/>
          <a:p>
            <a:pPr>
              <a:lnSpc>
                <a:spcPts val="3800"/>
              </a:lnSpc>
            </a:pPr>
            <a:r>
              <a:rPr lang="en-US" sz="2800" b="1" dirty="0"/>
              <a:t>Installation</a:t>
            </a:r>
            <a:endParaRPr lang="en-US" sz="2800" dirty="0"/>
          </a:p>
          <a:p>
            <a:pPr marL="285750" indent="-285750">
              <a:lnSpc>
                <a:spcPts val="3800"/>
              </a:lnSpc>
              <a:buFont typeface="Arial" panose="020B0604020202020204" pitchFamily="34" charset="0"/>
              <a:buChar char="•"/>
            </a:pPr>
            <a:r>
              <a:rPr lang="en-US" sz="2800" b="1" dirty="0">
                <a:solidFill>
                  <a:srgbClr val="002060"/>
                </a:solidFill>
              </a:rPr>
              <a:t>Install Livy connector (dsxhi) rpm package</a:t>
            </a:r>
          </a:p>
          <a:p>
            <a:pPr marL="800100" lvl="1" indent="-342900">
              <a:lnSpc>
                <a:spcPts val="3800"/>
              </a:lnSpc>
              <a:buFont typeface="Courier New" panose="02070309020205020404" pitchFamily="49" charset="0"/>
              <a:buChar char="o"/>
            </a:pPr>
            <a:r>
              <a:rPr lang="en-US" sz="2400" dirty="0"/>
              <a:t>Download connector rpm file from Passport Advantage</a:t>
            </a:r>
          </a:p>
          <a:p>
            <a:pPr marL="800100" lvl="1" indent="-342900">
              <a:lnSpc>
                <a:spcPts val="3800"/>
              </a:lnSpc>
              <a:buFont typeface="Courier New" panose="02070309020205020404" pitchFamily="49" charset="0"/>
              <a:buChar char="o"/>
            </a:pPr>
            <a:r>
              <a:rPr lang="en-US" sz="2400" dirty="0"/>
              <a:t>Install rpm file (Ex. rpm -</a:t>
            </a:r>
            <a:r>
              <a:rPr lang="en-US" sz="2400" dirty="0" err="1"/>
              <a:t>ivh</a:t>
            </a:r>
            <a:r>
              <a:rPr lang="en-US" sz="2400" dirty="0"/>
              <a:t> dsxhi-icp4data-dsp-1.1.1.0-64.noarch.rpm) </a:t>
            </a:r>
          </a:p>
          <a:p>
            <a:pPr marL="285750" indent="-285750">
              <a:lnSpc>
                <a:spcPts val="3800"/>
              </a:lnSpc>
              <a:buFont typeface="Arial" panose="020B0604020202020204" pitchFamily="34" charset="0"/>
              <a:buChar char="•"/>
            </a:pPr>
            <a:r>
              <a:rPr lang="en-US" sz="2800" b="1" dirty="0">
                <a:solidFill>
                  <a:srgbClr val="002060"/>
                </a:solidFill>
              </a:rPr>
              <a:t>Configure Livy connector</a:t>
            </a:r>
          </a:p>
          <a:p>
            <a:pPr marL="800100" lvl="1" indent="-342900">
              <a:lnSpc>
                <a:spcPts val="3800"/>
              </a:lnSpc>
              <a:buFont typeface="Courier New" panose="02070309020205020404" pitchFamily="49" charset="0"/>
              <a:buChar char="o"/>
            </a:pPr>
            <a:r>
              <a:rPr lang="en-US" sz="2400" dirty="0"/>
              <a:t>Modify configuration files </a:t>
            </a:r>
          </a:p>
          <a:p>
            <a:pPr marL="1257300" lvl="2" indent="-342900">
              <a:lnSpc>
                <a:spcPts val="3800"/>
              </a:lnSpc>
              <a:buFont typeface="Wingdings" panose="05000000000000000000" pitchFamily="2" charset="2"/>
              <a:buChar char="ü"/>
            </a:pPr>
            <a:r>
              <a:rPr lang="en-US" sz="2400" dirty="0"/>
              <a:t># cp /opt/</a:t>
            </a:r>
            <a:r>
              <a:rPr lang="en-US" sz="2400" dirty="0" err="1"/>
              <a:t>ibm</a:t>
            </a:r>
            <a:r>
              <a:rPr lang="en-US" sz="2400" dirty="0"/>
              <a:t>/dsxhi/conf/</a:t>
            </a:r>
            <a:r>
              <a:rPr lang="fr-FR" sz="2400" dirty="0" err="1"/>
              <a:t>dsxhi_install.conf.template.HDP</a:t>
            </a:r>
            <a:r>
              <a:rPr lang="fr-FR" sz="2400" dirty="0"/>
              <a:t> </a:t>
            </a:r>
            <a:r>
              <a:rPr lang="en-US" sz="2400" dirty="0"/>
              <a:t>/opt/</a:t>
            </a:r>
            <a:r>
              <a:rPr lang="en-US" sz="2400" dirty="0" err="1"/>
              <a:t>ibm</a:t>
            </a:r>
            <a:r>
              <a:rPr lang="en-US" sz="2400" dirty="0"/>
              <a:t>/dsxhi/conf/</a:t>
            </a:r>
            <a:r>
              <a:rPr lang="en-US" sz="2400" dirty="0" err="1"/>
              <a:t>dsxhi_install.conf</a:t>
            </a:r>
            <a:endParaRPr lang="en-US" sz="2400" dirty="0"/>
          </a:p>
          <a:p>
            <a:pPr marL="1257300" lvl="2" indent="-342900">
              <a:lnSpc>
                <a:spcPts val="3800"/>
              </a:lnSpc>
              <a:buFont typeface="Wingdings" panose="05000000000000000000" pitchFamily="2" charset="2"/>
              <a:buChar char="ü"/>
            </a:pPr>
            <a:r>
              <a:rPr lang="en-US" sz="2400" dirty="0"/>
              <a:t># vi /opt/</a:t>
            </a:r>
            <a:r>
              <a:rPr lang="en-US" sz="2400" dirty="0" err="1"/>
              <a:t>ibm</a:t>
            </a:r>
            <a:r>
              <a:rPr lang="en-US" sz="2400" dirty="0"/>
              <a:t>/dsxhi/conf/</a:t>
            </a:r>
            <a:r>
              <a:rPr lang="en-US" sz="2400" dirty="0" err="1"/>
              <a:t>dsxhi_install.conf</a:t>
            </a:r>
            <a:endParaRPr lang="en-US" sz="2400" dirty="0"/>
          </a:p>
        </p:txBody>
      </p:sp>
    </p:spTree>
    <p:extLst>
      <p:ext uri="{BB962C8B-B14F-4D97-AF65-F5344CB8AC3E}">
        <p14:creationId xmlns:p14="http://schemas.microsoft.com/office/powerpoint/2010/main" val="447073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43825" y="644008"/>
            <a:ext cx="11261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000" b="1" dirty="0">
                <a:solidFill>
                  <a:srgbClr val="2226DE"/>
                </a:solidFill>
              </a:rPr>
              <a:t>Hadoop Gateway Installation &amp; Setup </a:t>
            </a:r>
          </a:p>
        </p:txBody>
      </p:sp>
      <p:sp>
        <p:nvSpPr>
          <p:cNvPr id="4" name="TextBox 3">
            <a:extLst>
              <a:ext uri="{FF2B5EF4-FFF2-40B4-BE49-F238E27FC236}">
                <a16:creationId xmlns:a16="http://schemas.microsoft.com/office/drawing/2014/main" id="{B57CA770-27B7-4613-85C1-7EFC926A2CD0}"/>
              </a:ext>
            </a:extLst>
          </p:cNvPr>
          <p:cNvSpPr txBox="1"/>
          <p:nvPr/>
        </p:nvSpPr>
        <p:spPr>
          <a:xfrm>
            <a:off x="264391" y="1211193"/>
            <a:ext cx="12115789" cy="2459648"/>
          </a:xfrm>
          <a:prstGeom prst="rect">
            <a:avLst/>
          </a:prstGeom>
          <a:noFill/>
        </p:spPr>
        <p:txBody>
          <a:bodyPr wrap="square" rtlCol="0">
            <a:spAutoFit/>
          </a:bodyPr>
          <a:lstStyle/>
          <a:p>
            <a:pPr>
              <a:lnSpc>
                <a:spcPts val="3800"/>
              </a:lnSpc>
            </a:pPr>
            <a:r>
              <a:rPr lang="en-US" sz="2800" b="1" dirty="0"/>
              <a:t>Installation</a:t>
            </a:r>
            <a:endParaRPr lang="en-US" sz="2800" dirty="0"/>
          </a:p>
          <a:p>
            <a:pPr marL="285750" indent="-285750">
              <a:lnSpc>
                <a:spcPts val="3800"/>
              </a:lnSpc>
              <a:buFont typeface="Arial" panose="020B0604020202020204" pitchFamily="34" charset="0"/>
              <a:buChar char="•"/>
            </a:pPr>
            <a:r>
              <a:rPr lang="en-US" sz="2800" b="1" dirty="0">
                <a:solidFill>
                  <a:srgbClr val="002060"/>
                </a:solidFill>
              </a:rPr>
              <a:t>Install Livy connector (dsxhi)</a:t>
            </a:r>
          </a:p>
          <a:p>
            <a:pPr marL="800100" lvl="1" indent="-342900">
              <a:lnSpc>
                <a:spcPts val="3800"/>
              </a:lnSpc>
              <a:buFont typeface="Courier New" panose="02070309020205020404" pitchFamily="49" charset="0"/>
              <a:buChar char="o"/>
            </a:pPr>
            <a:r>
              <a:rPr lang="en-US" sz="2400" dirty="0"/>
              <a:t>Install connector </a:t>
            </a:r>
          </a:p>
          <a:p>
            <a:pPr marL="796925" lvl="2">
              <a:lnSpc>
                <a:spcPts val="3800"/>
              </a:lnSpc>
            </a:pPr>
            <a:r>
              <a:rPr lang="en-US" sz="2400" dirty="0"/>
              <a:t># /opt/ibm/dsxhi/bin/install.py --</a:t>
            </a:r>
            <a:r>
              <a:rPr lang="en-US" sz="2400" dirty="0" err="1"/>
              <a:t>dsxhi_gateway_master_password</a:t>
            </a:r>
            <a:r>
              <a:rPr lang="en-US" sz="2400" dirty="0"/>
              <a:t>=&lt;password&gt; --password=&lt;password&gt;</a:t>
            </a:r>
          </a:p>
        </p:txBody>
      </p:sp>
      <p:pic>
        <p:nvPicPr>
          <p:cNvPr id="2" name="Picture 1">
            <a:extLst>
              <a:ext uri="{FF2B5EF4-FFF2-40B4-BE49-F238E27FC236}">
                <a16:creationId xmlns:a16="http://schemas.microsoft.com/office/drawing/2014/main" id="{AD41FD5C-AB4A-45F9-A447-BC1D9BDD922F}"/>
              </a:ext>
            </a:extLst>
          </p:cNvPr>
          <p:cNvPicPr>
            <a:picLocks noChangeAspect="1"/>
          </p:cNvPicPr>
          <p:nvPr/>
        </p:nvPicPr>
        <p:blipFill>
          <a:blip r:embed="rId3"/>
          <a:stretch>
            <a:fillRect/>
          </a:stretch>
        </p:blipFill>
        <p:spPr>
          <a:xfrm>
            <a:off x="1045092" y="3907244"/>
            <a:ext cx="8953500" cy="2924175"/>
          </a:xfrm>
          <a:prstGeom prst="rect">
            <a:avLst/>
          </a:prstGeom>
        </p:spPr>
      </p:pic>
    </p:spTree>
    <p:extLst>
      <p:ext uri="{BB962C8B-B14F-4D97-AF65-F5344CB8AC3E}">
        <p14:creationId xmlns:p14="http://schemas.microsoft.com/office/powerpoint/2010/main" val="1376479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43825" y="644008"/>
            <a:ext cx="11261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000" b="1" dirty="0">
                <a:solidFill>
                  <a:srgbClr val="2226DE"/>
                </a:solidFill>
              </a:rPr>
              <a:t>Hadoop Gateway Installation &amp; Setup </a:t>
            </a:r>
          </a:p>
        </p:txBody>
      </p:sp>
      <p:sp>
        <p:nvSpPr>
          <p:cNvPr id="5" name="TextBox 4">
            <a:extLst>
              <a:ext uri="{FF2B5EF4-FFF2-40B4-BE49-F238E27FC236}">
                <a16:creationId xmlns:a16="http://schemas.microsoft.com/office/drawing/2014/main" id="{C5BF10F7-289C-44DA-AF73-3E2A68755E74}"/>
              </a:ext>
            </a:extLst>
          </p:cNvPr>
          <p:cNvSpPr txBox="1"/>
          <p:nvPr/>
        </p:nvSpPr>
        <p:spPr>
          <a:xfrm>
            <a:off x="275024" y="1241297"/>
            <a:ext cx="11800002" cy="3939027"/>
          </a:xfrm>
          <a:prstGeom prst="rect">
            <a:avLst/>
          </a:prstGeom>
          <a:noFill/>
        </p:spPr>
        <p:txBody>
          <a:bodyPr wrap="square" rtlCol="0">
            <a:spAutoFit/>
          </a:bodyPr>
          <a:lstStyle/>
          <a:p>
            <a:pPr>
              <a:lnSpc>
                <a:spcPts val="3800"/>
              </a:lnSpc>
            </a:pPr>
            <a:r>
              <a:rPr lang="en-US" sz="2800" b="1" dirty="0"/>
              <a:t>Verify Installation</a:t>
            </a:r>
          </a:p>
          <a:p>
            <a:pPr marL="285750" indent="-285750">
              <a:lnSpc>
                <a:spcPts val="3800"/>
              </a:lnSpc>
              <a:buFont typeface="Arial" panose="020B0604020202020204" pitchFamily="34" charset="0"/>
              <a:buChar char="•"/>
            </a:pPr>
            <a:r>
              <a:rPr lang="en-US" sz="2800" b="1" dirty="0">
                <a:solidFill>
                  <a:srgbClr val="002060"/>
                </a:solidFill>
              </a:rPr>
              <a:t>Livy connector process status check</a:t>
            </a:r>
          </a:p>
          <a:p>
            <a:pPr marL="800100" lvl="1" indent="-342900">
              <a:lnSpc>
                <a:spcPts val="3800"/>
              </a:lnSpc>
              <a:buFont typeface="Courier New" panose="02070309020205020404" pitchFamily="49" charset="0"/>
              <a:buChar char="o"/>
            </a:pPr>
            <a:r>
              <a:rPr lang="en-US" sz="2400" dirty="0"/>
              <a:t>/opt/ibm/dsxhi/bin/status.py</a:t>
            </a:r>
          </a:p>
          <a:p>
            <a:pPr marL="342900" indent="-342900">
              <a:lnSpc>
                <a:spcPts val="3800"/>
              </a:lnSpc>
              <a:buFont typeface="Arial" panose="020B0604020202020204" pitchFamily="34" charset="0"/>
              <a:buChar char="•"/>
            </a:pPr>
            <a:r>
              <a:rPr lang="en-US" sz="2800" b="1" dirty="0">
                <a:solidFill>
                  <a:srgbClr val="002060"/>
                </a:solidFill>
              </a:rPr>
              <a:t>List registered WSL cluster(s)</a:t>
            </a:r>
            <a:r>
              <a:rPr lang="en-US" sz="2800" dirty="0"/>
              <a:t> </a:t>
            </a:r>
          </a:p>
          <a:p>
            <a:pPr marL="800100" lvl="1" indent="-342900">
              <a:lnSpc>
                <a:spcPts val="3800"/>
              </a:lnSpc>
              <a:buFont typeface="Courier New" panose="02070309020205020404" pitchFamily="49" charset="0"/>
              <a:buChar char="o"/>
            </a:pPr>
            <a:r>
              <a:rPr lang="en-US" sz="2400" dirty="0"/>
              <a:t>/opt/ibm/dsxhi/bin/manage_known_dsx.py –list</a:t>
            </a:r>
          </a:p>
          <a:p>
            <a:pPr marL="342900" indent="-342900">
              <a:lnSpc>
                <a:spcPts val="3800"/>
              </a:lnSpc>
              <a:buFont typeface="Arial" panose="020B0604020202020204" pitchFamily="34" charset="0"/>
              <a:buChar char="•"/>
            </a:pPr>
            <a:r>
              <a:rPr lang="en-US" sz="2800" b="1" dirty="0">
                <a:solidFill>
                  <a:srgbClr val="002060"/>
                </a:solidFill>
              </a:rPr>
              <a:t>Register/Add new WSL cluster</a:t>
            </a:r>
            <a:endParaRPr lang="en-US" sz="2800" dirty="0"/>
          </a:p>
          <a:p>
            <a:pPr marL="800100" lvl="1" indent="-342900">
              <a:lnSpc>
                <a:spcPts val="3800"/>
              </a:lnSpc>
              <a:buFont typeface="Courier New" panose="02070309020205020404" pitchFamily="49" charset="0"/>
              <a:buChar char="o"/>
            </a:pPr>
            <a:r>
              <a:rPr lang="en-US" sz="2400" dirty="0"/>
              <a:t>/opt/ibm/dsxhi/bin/manage_known_dsx.py --add https://&lt;WSL_FQDN&gt;</a:t>
            </a:r>
          </a:p>
          <a:p>
            <a:pPr lvl="1">
              <a:lnSpc>
                <a:spcPts val="3800"/>
              </a:lnSpc>
            </a:pPr>
            <a:endParaRPr lang="en-US" sz="2400" dirty="0"/>
          </a:p>
        </p:txBody>
      </p:sp>
      <p:pic>
        <p:nvPicPr>
          <p:cNvPr id="2" name="Picture 1">
            <a:extLst>
              <a:ext uri="{FF2B5EF4-FFF2-40B4-BE49-F238E27FC236}">
                <a16:creationId xmlns:a16="http://schemas.microsoft.com/office/drawing/2014/main" id="{5545C92B-FF73-4B7D-95D1-02842E243AF1}"/>
              </a:ext>
            </a:extLst>
          </p:cNvPr>
          <p:cNvPicPr>
            <a:picLocks noChangeAspect="1"/>
          </p:cNvPicPr>
          <p:nvPr/>
        </p:nvPicPr>
        <p:blipFill>
          <a:blip r:embed="rId3"/>
          <a:stretch>
            <a:fillRect/>
          </a:stretch>
        </p:blipFill>
        <p:spPr>
          <a:xfrm>
            <a:off x="283076" y="4728276"/>
            <a:ext cx="11791950" cy="1590675"/>
          </a:xfrm>
          <a:prstGeom prst="rect">
            <a:avLst/>
          </a:prstGeom>
        </p:spPr>
      </p:pic>
    </p:spTree>
    <p:extLst>
      <p:ext uri="{BB962C8B-B14F-4D97-AF65-F5344CB8AC3E}">
        <p14:creationId xmlns:p14="http://schemas.microsoft.com/office/powerpoint/2010/main" val="640572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43825" y="644008"/>
            <a:ext cx="11261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000" b="1" dirty="0">
                <a:solidFill>
                  <a:srgbClr val="2226DE"/>
                </a:solidFill>
              </a:rPr>
              <a:t>Hadoop Gateway Installation &amp; Setup </a:t>
            </a:r>
          </a:p>
        </p:txBody>
      </p:sp>
      <p:sp>
        <p:nvSpPr>
          <p:cNvPr id="5" name="TextBox 4">
            <a:extLst>
              <a:ext uri="{FF2B5EF4-FFF2-40B4-BE49-F238E27FC236}">
                <a16:creationId xmlns:a16="http://schemas.microsoft.com/office/drawing/2014/main" id="{C5BF10F7-289C-44DA-AF73-3E2A68755E74}"/>
              </a:ext>
            </a:extLst>
          </p:cNvPr>
          <p:cNvSpPr txBox="1"/>
          <p:nvPr/>
        </p:nvSpPr>
        <p:spPr>
          <a:xfrm>
            <a:off x="275024" y="1241297"/>
            <a:ext cx="8709488" cy="2976136"/>
          </a:xfrm>
          <a:prstGeom prst="rect">
            <a:avLst/>
          </a:prstGeom>
          <a:noFill/>
        </p:spPr>
        <p:txBody>
          <a:bodyPr wrap="square" rtlCol="0">
            <a:spAutoFit/>
          </a:bodyPr>
          <a:lstStyle/>
          <a:p>
            <a:pPr>
              <a:lnSpc>
                <a:spcPts val="3800"/>
              </a:lnSpc>
            </a:pPr>
            <a:r>
              <a:rPr lang="en-US" sz="2800" b="1" dirty="0"/>
              <a:t>Register Hadoop System in WSL Admin Console</a:t>
            </a:r>
          </a:p>
          <a:p>
            <a:pPr marL="285750" indent="-285750">
              <a:lnSpc>
                <a:spcPts val="3800"/>
              </a:lnSpc>
              <a:buFont typeface="Arial" panose="020B0604020202020204" pitchFamily="34" charset="0"/>
              <a:buChar char="•"/>
            </a:pPr>
            <a:r>
              <a:rPr lang="en-US" sz="2400" dirty="0"/>
              <a:t>Select “Admin Console” from Top drop down</a:t>
            </a:r>
          </a:p>
          <a:p>
            <a:pPr marL="285750" indent="-285750">
              <a:lnSpc>
                <a:spcPts val="3800"/>
              </a:lnSpc>
              <a:buFont typeface="Arial" panose="020B0604020202020204" pitchFamily="34" charset="0"/>
              <a:buChar char="•"/>
            </a:pPr>
            <a:r>
              <a:rPr lang="en-US" sz="2400" dirty="0"/>
              <a:t>In the Admin Console, click the menu icon (    ) and click Hadoop Integration to view current registered Hadoop Cluster and/or register new Hadoop Clusters</a:t>
            </a:r>
          </a:p>
          <a:p>
            <a:pPr marL="285750" indent="-285750">
              <a:lnSpc>
                <a:spcPts val="3800"/>
              </a:lnSpc>
              <a:buFont typeface="Arial" panose="020B0604020202020204" pitchFamily="34" charset="0"/>
              <a:buChar char="•"/>
            </a:pPr>
            <a:endParaRPr lang="en-US" sz="2800" b="1" dirty="0">
              <a:solidFill>
                <a:srgbClr val="002060"/>
              </a:solidFill>
            </a:endParaRPr>
          </a:p>
        </p:txBody>
      </p:sp>
      <p:pic>
        <p:nvPicPr>
          <p:cNvPr id="4" name="Picture 3">
            <a:extLst>
              <a:ext uri="{FF2B5EF4-FFF2-40B4-BE49-F238E27FC236}">
                <a16:creationId xmlns:a16="http://schemas.microsoft.com/office/drawing/2014/main" id="{8472D4CE-B3C7-4954-89A4-98A609764023}"/>
              </a:ext>
            </a:extLst>
          </p:cNvPr>
          <p:cNvPicPr>
            <a:picLocks noChangeAspect="1"/>
          </p:cNvPicPr>
          <p:nvPr/>
        </p:nvPicPr>
        <p:blipFill>
          <a:blip r:embed="rId3"/>
          <a:stretch>
            <a:fillRect/>
          </a:stretch>
        </p:blipFill>
        <p:spPr>
          <a:xfrm>
            <a:off x="9096766" y="1327907"/>
            <a:ext cx="2659282" cy="1042766"/>
          </a:xfrm>
          <a:prstGeom prst="rect">
            <a:avLst/>
          </a:prstGeom>
        </p:spPr>
      </p:pic>
      <p:pic>
        <p:nvPicPr>
          <p:cNvPr id="6" name="Picture 5">
            <a:extLst>
              <a:ext uri="{FF2B5EF4-FFF2-40B4-BE49-F238E27FC236}">
                <a16:creationId xmlns:a16="http://schemas.microsoft.com/office/drawing/2014/main" id="{E09C5CB3-51C2-4681-BC83-977DD5B23BD9}"/>
              </a:ext>
            </a:extLst>
          </p:cNvPr>
          <p:cNvPicPr>
            <a:picLocks noChangeAspect="1"/>
          </p:cNvPicPr>
          <p:nvPr/>
        </p:nvPicPr>
        <p:blipFill>
          <a:blip r:embed="rId4"/>
          <a:stretch>
            <a:fillRect/>
          </a:stretch>
        </p:blipFill>
        <p:spPr>
          <a:xfrm>
            <a:off x="9346807" y="2540420"/>
            <a:ext cx="1588351" cy="3965944"/>
          </a:xfrm>
          <a:prstGeom prst="rect">
            <a:avLst/>
          </a:prstGeom>
        </p:spPr>
      </p:pic>
      <p:pic>
        <p:nvPicPr>
          <p:cNvPr id="7" name="Picture 6">
            <a:extLst>
              <a:ext uri="{FF2B5EF4-FFF2-40B4-BE49-F238E27FC236}">
                <a16:creationId xmlns:a16="http://schemas.microsoft.com/office/drawing/2014/main" id="{423A830B-B6F2-4AE0-9D27-740AA6FEF86B}"/>
              </a:ext>
            </a:extLst>
          </p:cNvPr>
          <p:cNvPicPr>
            <a:picLocks noChangeAspect="1"/>
          </p:cNvPicPr>
          <p:nvPr/>
        </p:nvPicPr>
        <p:blipFill>
          <a:blip r:embed="rId5"/>
          <a:stretch>
            <a:fillRect/>
          </a:stretch>
        </p:blipFill>
        <p:spPr>
          <a:xfrm>
            <a:off x="6525681" y="2391177"/>
            <a:ext cx="324394" cy="283845"/>
          </a:xfrm>
          <a:prstGeom prst="rect">
            <a:avLst/>
          </a:prstGeom>
        </p:spPr>
      </p:pic>
      <p:pic>
        <p:nvPicPr>
          <p:cNvPr id="8" name="Picture 7">
            <a:extLst>
              <a:ext uri="{FF2B5EF4-FFF2-40B4-BE49-F238E27FC236}">
                <a16:creationId xmlns:a16="http://schemas.microsoft.com/office/drawing/2014/main" id="{D7D4A338-F9C1-45FF-AB42-BEA8C1032069}"/>
              </a:ext>
            </a:extLst>
          </p:cNvPr>
          <p:cNvPicPr>
            <a:picLocks noChangeAspect="1"/>
          </p:cNvPicPr>
          <p:nvPr/>
        </p:nvPicPr>
        <p:blipFill>
          <a:blip r:embed="rId6"/>
          <a:stretch>
            <a:fillRect/>
          </a:stretch>
        </p:blipFill>
        <p:spPr>
          <a:xfrm>
            <a:off x="547516" y="3722897"/>
            <a:ext cx="6302559" cy="2924887"/>
          </a:xfrm>
          <a:prstGeom prst="rect">
            <a:avLst/>
          </a:prstGeom>
        </p:spPr>
      </p:pic>
    </p:spTree>
    <p:extLst>
      <p:ext uri="{BB962C8B-B14F-4D97-AF65-F5344CB8AC3E}">
        <p14:creationId xmlns:p14="http://schemas.microsoft.com/office/powerpoint/2010/main" val="3598554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43825" y="644008"/>
            <a:ext cx="11261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000" b="1" dirty="0">
                <a:solidFill>
                  <a:srgbClr val="2226DE"/>
                </a:solidFill>
              </a:rPr>
              <a:t>Hadoop Gateway Installation &amp; Setup </a:t>
            </a:r>
          </a:p>
        </p:txBody>
      </p:sp>
      <p:sp>
        <p:nvSpPr>
          <p:cNvPr id="5" name="TextBox 4">
            <a:extLst>
              <a:ext uri="{FF2B5EF4-FFF2-40B4-BE49-F238E27FC236}">
                <a16:creationId xmlns:a16="http://schemas.microsoft.com/office/drawing/2014/main" id="{C5BF10F7-289C-44DA-AF73-3E2A68755E74}"/>
              </a:ext>
            </a:extLst>
          </p:cNvPr>
          <p:cNvSpPr txBox="1"/>
          <p:nvPr/>
        </p:nvSpPr>
        <p:spPr>
          <a:xfrm>
            <a:off x="275024" y="1241297"/>
            <a:ext cx="11803562" cy="2976136"/>
          </a:xfrm>
          <a:prstGeom prst="rect">
            <a:avLst/>
          </a:prstGeom>
          <a:noFill/>
        </p:spPr>
        <p:txBody>
          <a:bodyPr wrap="square" rtlCol="0">
            <a:spAutoFit/>
          </a:bodyPr>
          <a:lstStyle/>
          <a:p>
            <a:pPr>
              <a:lnSpc>
                <a:spcPts val="3800"/>
              </a:lnSpc>
            </a:pPr>
            <a:r>
              <a:rPr lang="en-US" sz="2800" b="1" dirty="0"/>
              <a:t>Register Hadoop System in WSL Admin Console</a:t>
            </a:r>
          </a:p>
          <a:p>
            <a:pPr marL="285750" indent="-285750">
              <a:lnSpc>
                <a:spcPts val="3800"/>
              </a:lnSpc>
              <a:buFont typeface="Arial" panose="020B0604020202020204" pitchFamily="34" charset="0"/>
              <a:buChar char="•"/>
            </a:pPr>
            <a:r>
              <a:rPr lang="en-US" sz="2400" dirty="0"/>
              <a:t>When you click on the icon (   ) under “Actions”, you can see the details on service endpoints.</a:t>
            </a:r>
          </a:p>
          <a:p>
            <a:pPr marL="285750" indent="-285750">
              <a:lnSpc>
                <a:spcPts val="3800"/>
              </a:lnSpc>
              <a:buFont typeface="Arial" panose="020B0604020202020204" pitchFamily="34" charset="0"/>
              <a:buChar char="•"/>
            </a:pPr>
            <a:r>
              <a:rPr lang="en-US" sz="2400" dirty="0"/>
              <a:t>In the Admin Console, click the menu icon (    ) and click Hadoop Integration to view current registered Hadoop Cluster and/or register new Hadoop Clusters</a:t>
            </a:r>
          </a:p>
          <a:p>
            <a:pPr marL="285750" indent="-285750">
              <a:lnSpc>
                <a:spcPts val="3800"/>
              </a:lnSpc>
              <a:buFont typeface="Arial" panose="020B0604020202020204" pitchFamily="34" charset="0"/>
              <a:buChar char="•"/>
            </a:pPr>
            <a:endParaRPr lang="en-US" sz="2800" b="1" dirty="0">
              <a:solidFill>
                <a:srgbClr val="002060"/>
              </a:solidFill>
            </a:endParaRPr>
          </a:p>
        </p:txBody>
      </p:sp>
      <p:pic>
        <p:nvPicPr>
          <p:cNvPr id="7" name="Picture 6">
            <a:extLst>
              <a:ext uri="{FF2B5EF4-FFF2-40B4-BE49-F238E27FC236}">
                <a16:creationId xmlns:a16="http://schemas.microsoft.com/office/drawing/2014/main" id="{423A830B-B6F2-4AE0-9D27-740AA6FEF86B}"/>
              </a:ext>
            </a:extLst>
          </p:cNvPr>
          <p:cNvPicPr>
            <a:picLocks noChangeAspect="1"/>
          </p:cNvPicPr>
          <p:nvPr/>
        </p:nvPicPr>
        <p:blipFill>
          <a:blip r:embed="rId3"/>
          <a:stretch>
            <a:fillRect/>
          </a:stretch>
        </p:blipFill>
        <p:spPr>
          <a:xfrm>
            <a:off x="6515048" y="2859019"/>
            <a:ext cx="324394" cy="283845"/>
          </a:xfrm>
          <a:prstGeom prst="rect">
            <a:avLst/>
          </a:prstGeom>
        </p:spPr>
      </p:pic>
      <p:pic>
        <p:nvPicPr>
          <p:cNvPr id="2" name="Picture 1">
            <a:extLst>
              <a:ext uri="{FF2B5EF4-FFF2-40B4-BE49-F238E27FC236}">
                <a16:creationId xmlns:a16="http://schemas.microsoft.com/office/drawing/2014/main" id="{ECBFC518-8EA0-4F25-BB4B-F477FC39A6B4}"/>
              </a:ext>
            </a:extLst>
          </p:cNvPr>
          <p:cNvPicPr>
            <a:picLocks noChangeAspect="1"/>
          </p:cNvPicPr>
          <p:nvPr/>
        </p:nvPicPr>
        <p:blipFill>
          <a:blip r:embed="rId4"/>
          <a:stretch>
            <a:fillRect/>
          </a:stretch>
        </p:blipFill>
        <p:spPr>
          <a:xfrm>
            <a:off x="4469338" y="1788485"/>
            <a:ext cx="230261" cy="495300"/>
          </a:xfrm>
          <a:prstGeom prst="rect">
            <a:avLst/>
          </a:prstGeom>
        </p:spPr>
      </p:pic>
      <p:pic>
        <p:nvPicPr>
          <p:cNvPr id="9" name="Picture 8">
            <a:extLst>
              <a:ext uri="{FF2B5EF4-FFF2-40B4-BE49-F238E27FC236}">
                <a16:creationId xmlns:a16="http://schemas.microsoft.com/office/drawing/2014/main" id="{AE4C69EA-F6C2-4562-9950-C88A375248DF}"/>
              </a:ext>
            </a:extLst>
          </p:cNvPr>
          <p:cNvPicPr>
            <a:picLocks noChangeAspect="1"/>
          </p:cNvPicPr>
          <p:nvPr/>
        </p:nvPicPr>
        <p:blipFill>
          <a:blip r:embed="rId5"/>
          <a:stretch>
            <a:fillRect/>
          </a:stretch>
        </p:blipFill>
        <p:spPr>
          <a:xfrm>
            <a:off x="659219" y="3813695"/>
            <a:ext cx="7375449" cy="2948319"/>
          </a:xfrm>
          <a:prstGeom prst="rect">
            <a:avLst/>
          </a:prstGeom>
        </p:spPr>
      </p:pic>
    </p:spTree>
    <p:extLst>
      <p:ext uri="{BB962C8B-B14F-4D97-AF65-F5344CB8AC3E}">
        <p14:creationId xmlns:p14="http://schemas.microsoft.com/office/powerpoint/2010/main" val="3114294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E10AD414-0AD0-4097-9E0F-BB6EE2236C08}"/>
              </a:ext>
            </a:extLst>
          </p:cNvPr>
          <p:cNvSpPr txBox="1">
            <a:spLocks noChangeArrowheads="1"/>
          </p:cNvSpPr>
          <p:nvPr/>
        </p:nvSpPr>
        <p:spPr bwMode="auto">
          <a:xfrm>
            <a:off x="243825" y="644008"/>
            <a:ext cx="112614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000" b="1" dirty="0">
                <a:solidFill>
                  <a:srgbClr val="2226DE"/>
                </a:solidFill>
              </a:rPr>
              <a:t>Build a ML System using ICP4D (or WSL) and Hadoop </a:t>
            </a:r>
          </a:p>
        </p:txBody>
      </p:sp>
      <p:sp>
        <p:nvSpPr>
          <p:cNvPr id="4" name="TextBox 3">
            <a:extLst>
              <a:ext uri="{FF2B5EF4-FFF2-40B4-BE49-F238E27FC236}">
                <a16:creationId xmlns:a16="http://schemas.microsoft.com/office/drawing/2014/main" id="{B57CA770-27B7-4613-85C1-7EFC926A2CD0}"/>
              </a:ext>
            </a:extLst>
          </p:cNvPr>
          <p:cNvSpPr txBox="1"/>
          <p:nvPr/>
        </p:nvSpPr>
        <p:spPr>
          <a:xfrm>
            <a:off x="244514" y="1007555"/>
            <a:ext cx="11800002" cy="5816977"/>
          </a:xfrm>
          <a:prstGeom prst="rect">
            <a:avLst/>
          </a:prstGeom>
          <a:noFill/>
        </p:spPr>
        <p:txBody>
          <a:bodyPr wrap="square" rtlCol="0">
            <a:spAutoFit/>
          </a:bodyPr>
          <a:lstStyle/>
          <a:p>
            <a:pPr>
              <a:lnSpc>
                <a:spcPct val="150000"/>
              </a:lnSpc>
            </a:pPr>
            <a:r>
              <a:rPr lang="en-US" sz="2400" b="1" dirty="0"/>
              <a:t>Challenge</a:t>
            </a:r>
          </a:p>
          <a:p>
            <a:pPr lvl="1"/>
            <a:r>
              <a:rPr lang="en-US" sz="2200" dirty="0"/>
              <a:t>You have a huge investment in Hadoop infrastructure but the tools in the ecosystem are not intuitive for business analyst and users. Most of your data is probably available within your HDFS along with your huge compute capacity but access to it is difficult.</a:t>
            </a:r>
          </a:p>
          <a:p>
            <a:pPr lvl="1"/>
            <a:endParaRPr lang="en-US" sz="1000" dirty="0"/>
          </a:p>
          <a:p>
            <a:r>
              <a:rPr lang="en-US" sz="2400" b="1" dirty="0"/>
              <a:t>Solution</a:t>
            </a:r>
          </a:p>
          <a:p>
            <a:pPr lvl="1"/>
            <a:r>
              <a:rPr lang="en-US" sz="2200" dirty="0"/>
              <a:t>Build machine learning and analytics on ICP4D platform or Watson Studio that provides variety of open source libraries and frameworks such as Spark, R, Keras, TensorFlow, Scikit-learn as a service within a kubernetes based platform behind your firewall. Along with cloud agility the platform provides end-end data management and analytics capability with collaboration and lifecycle management functions. </a:t>
            </a:r>
          </a:p>
          <a:p>
            <a:pPr lvl="1"/>
            <a:r>
              <a:rPr lang="en-US" sz="2200" dirty="0"/>
              <a:t>Hadoop connector provides seamless access to compute power available along with easy access to hdfs data</a:t>
            </a:r>
            <a:r>
              <a:rPr lang="en-US" sz="2000" dirty="0"/>
              <a:t>. </a:t>
            </a:r>
          </a:p>
          <a:p>
            <a:pPr lvl="1"/>
            <a:endParaRPr lang="en-US" sz="1000" dirty="0"/>
          </a:p>
          <a:p>
            <a:r>
              <a:rPr lang="en-US" sz="2400" b="1" dirty="0"/>
              <a:t>Benefit</a:t>
            </a:r>
            <a:endParaRPr lang="en-US" sz="2000" b="1" dirty="0"/>
          </a:p>
          <a:p>
            <a:pPr lvl="1"/>
            <a:r>
              <a:rPr lang="en-US" sz="2200" dirty="0"/>
              <a:t>Accelerate your machine learning deployments in hours as oppose to months. Build quick to market business decision making Artificial Intelligence systems easily and quickly.</a:t>
            </a:r>
          </a:p>
        </p:txBody>
      </p:sp>
    </p:spTree>
    <p:extLst>
      <p:ext uri="{BB962C8B-B14F-4D97-AF65-F5344CB8AC3E}">
        <p14:creationId xmlns:p14="http://schemas.microsoft.com/office/powerpoint/2010/main" val="1417902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63936"/>
            <a:ext cx="11394016" cy="621773"/>
          </a:xfrm>
        </p:spPr>
        <p:txBody>
          <a:bodyPr/>
          <a:lstStyle/>
          <a:p>
            <a:r>
              <a:rPr lang="en-US" sz="3200" b="1" dirty="0">
                <a:solidFill>
                  <a:srgbClr val="0000FF"/>
                </a:solidFill>
              </a:rPr>
              <a:t>Hadoop Gateway Testing and Troubleshoot</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85195" y="1689651"/>
            <a:ext cx="11389784" cy="3745291"/>
          </a:xfrm>
        </p:spPr>
        <p:txBody>
          <a:bodyPr/>
          <a:lstStyle/>
          <a:p>
            <a:pPr marL="228600" indent="-228600">
              <a:lnSpc>
                <a:spcPct val="150000"/>
              </a:lnSpc>
              <a:buFont typeface="Arial" panose="020B0604020202020204" pitchFamily="34" charset="0"/>
              <a:buChar char="•"/>
            </a:pPr>
            <a:r>
              <a:rPr lang="en-US" sz="2800" dirty="0"/>
              <a:t>Retrieve data from HDFS file system</a:t>
            </a:r>
          </a:p>
          <a:p>
            <a:pPr marL="228600" indent="-228600">
              <a:lnSpc>
                <a:spcPct val="150000"/>
              </a:lnSpc>
              <a:buFont typeface="Arial" panose="020B0604020202020204" pitchFamily="34" charset="0"/>
              <a:buChar char="•"/>
            </a:pPr>
            <a:r>
              <a:rPr lang="en-US" sz="2800" dirty="0"/>
              <a:t>Access to Hive database table data</a:t>
            </a:r>
          </a:p>
          <a:p>
            <a:pPr marL="228600" indent="-228600">
              <a:lnSpc>
                <a:spcPct val="150000"/>
              </a:lnSpc>
              <a:buFont typeface="Arial" panose="020B0604020202020204" pitchFamily="34" charset="0"/>
              <a:buChar char="•"/>
            </a:pPr>
            <a:r>
              <a:rPr lang="en-US" sz="2800" dirty="0"/>
              <a:t>Push down Spark job/task to the remote Spark2 server on Hadoop cluster</a:t>
            </a:r>
          </a:p>
        </p:txBody>
      </p:sp>
    </p:spTree>
    <p:extLst>
      <p:ext uri="{BB962C8B-B14F-4D97-AF65-F5344CB8AC3E}">
        <p14:creationId xmlns:p14="http://schemas.microsoft.com/office/powerpoint/2010/main" val="890563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63936"/>
            <a:ext cx="11394016" cy="621773"/>
          </a:xfrm>
        </p:spPr>
        <p:txBody>
          <a:bodyPr/>
          <a:lstStyle/>
          <a:p>
            <a:r>
              <a:rPr lang="en-US" sz="3200" b="1" dirty="0">
                <a:solidFill>
                  <a:srgbClr val="0000FF"/>
                </a:solidFill>
              </a:rPr>
              <a:t>Hadoop Gateway Testing and Troubleshoot</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74562" y="1306873"/>
            <a:ext cx="11389784" cy="3745291"/>
          </a:xfrm>
        </p:spPr>
        <p:txBody>
          <a:bodyPr/>
          <a:lstStyle/>
          <a:p>
            <a:pPr marL="0" indent="0">
              <a:lnSpc>
                <a:spcPct val="150000"/>
              </a:lnSpc>
              <a:buNone/>
            </a:pPr>
            <a:r>
              <a:rPr lang="en-US" sz="2800" dirty="0"/>
              <a:t>1. Retrieving data from HDFS file system</a:t>
            </a:r>
          </a:p>
          <a:p>
            <a:pPr marL="682625" lvl="1" indent="-277813">
              <a:lnSpc>
                <a:spcPts val="3800"/>
              </a:lnSpc>
              <a:buFont typeface="Arial" panose="020B0604020202020204" pitchFamily="34" charset="0"/>
              <a:buChar char="•"/>
            </a:pPr>
            <a:r>
              <a:rPr lang="en-US" sz="2400" dirty="0"/>
              <a:t>Add a remote data source from project dashboard</a:t>
            </a:r>
            <a:endParaRPr lang="en-US" sz="2000" dirty="0"/>
          </a:p>
        </p:txBody>
      </p:sp>
      <p:pic>
        <p:nvPicPr>
          <p:cNvPr id="4" name="Picture 3">
            <a:extLst>
              <a:ext uri="{FF2B5EF4-FFF2-40B4-BE49-F238E27FC236}">
                <a16:creationId xmlns:a16="http://schemas.microsoft.com/office/drawing/2014/main" id="{D6CD8C9C-961D-4AC7-8913-BE93077D2CF7}"/>
              </a:ext>
            </a:extLst>
          </p:cNvPr>
          <p:cNvPicPr>
            <a:picLocks noChangeAspect="1"/>
          </p:cNvPicPr>
          <p:nvPr/>
        </p:nvPicPr>
        <p:blipFill>
          <a:blip r:embed="rId3"/>
          <a:stretch>
            <a:fillRect/>
          </a:stretch>
        </p:blipFill>
        <p:spPr>
          <a:xfrm>
            <a:off x="659219" y="2596927"/>
            <a:ext cx="4944139" cy="4145506"/>
          </a:xfrm>
          <a:prstGeom prst="rect">
            <a:avLst/>
          </a:prstGeom>
        </p:spPr>
      </p:pic>
      <p:pic>
        <p:nvPicPr>
          <p:cNvPr id="5" name="Picture 4">
            <a:extLst>
              <a:ext uri="{FF2B5EF4-FFF2-40B4-BE49-F238E27FC236}">
                <a16:creationId xmlns:a16="http://schemas.microsoft.com/office/drawing/2014/main" id="{A8C06ACF-CF4E-406C-93D3-6EF48C5E163C}"/>
              </a:ext>
            </a:extLst>
          </p:cNvPr>
          <p:cNvPicPr>
            <a:picLocks noChangeAspect="1"/>
          </p:cNvPicPr>
          <p:nvPr/>
        </p:nvPicPr>
        <p:blipFill>
          <a:blip r:embed="rId4"/>
          <a:stretch>
            <a:fillRect/>
          </a:stretch>
        </p:blipFill>
        <p:spPr>
          <a:xfrm>
            <a:off x="5847907" y="2596925"/>
            <a:ext cx="5916439" cy="3817467"/>
          </a:xfrm>
          <a:prstGeom prst="rect">
            <a:avLst/>
          </a:prstGeom>
        </p:spPr>
      </p:pic>
      <p:pic>
        <p:nvPicPr>
          <p:cNvPr id="6" name="Picture 5">
            <a:extLst>
              <a:ext uri="{FF2B5EF4-FFF2-40B4-BE49-F238E27FC236}">
                <a16:creationId xmlns:a16="http://schemas.microsoft.com/office/drawing/2014/main" id="{0DE710A4-BE7B-449D-94B9-703ED0FD59E2}"/>
              </a:ext>
            </a:extLst>
          </p:cNvPr>
          <p:cNvPicPr>
            <a:picLocks noChangeAspect="1"/>
          </p:cNvPicPr>
          <p:nvPr/>
        </p:nvPicPr>
        <p:blipFill>
          <a:blip r:embed="rId5"/>
          <a:stretch>
            <a:fillRect/>
          </a:stretch>
        </p:blipFill>
        <p:spPr>
          <a:xfrm>
            <a:off x="8900628" y="1285709"/>
            <a:ext cx="3148375" cy="2143291"/>
          </a:xfrm>
          <a:prstGeom prst="rect">
            <a:avLst/>
          </a:prstGeom>
        </p:spPr>
      </p:pic>
      <p:cxnSp>
        <p:nvCxnSpPr>
          <p:cNvPr id="8" name="Straight Arrow Connector 7">
            <a:extLst>
              <a:ext uri="{FF2B5EF4-FFF2-40B4-BE49-F238E27FC236}">
                <a16:creationId xmlns:a16="http://schemas.microsoft.com/office/drawing/2014/main" id="{085176C9-E7EA-49EC-8D83-7E35B730D427}"/>
              </a:ext>
            </a:extLst>
          </p:cNvPr>
          <p:cNvCxnSpPr/>
          <p:nvPr/>
        </p:nvCxnSpPr>
        <p:spPr>
          <a:xfrm flipV="1">
            <a:off x="10026502" y="3032266"/>
            <a:ext cx="0" cy="189259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0944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63936"/>
            <a:ext cx="11394016" cy="621773"/>
          </a:xfrm>
        </p:spPr>
        <p:txBody>
          <a:bodyPr/>
          <a:lstStyle/>
          <a:p>
            <a:r>
              <a:rPr lang="en-US" sz="3200" b="1" dirty="0">
                <a:solidFill>
                  <a:srgbClr val="0000FF"/>
                </a:solidFill>
              </a:rPr>
              <a:t>Hadoop Gateway Testing and Troubleshoot</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74562" y="1306873"/>
            <a:ext cx="11389784" cy="3745291"/>
          </a:xfrm>
        </p:spPr>
        <p:txBody>
          <a:bodyPr/>
          <a:lstStyle/>
          <a:p>
            <a:pPr marL="0" indent="0">
              <a:lnSpc>
                <a:spcPct val="150000"/>
              </a:lnSpc>
              <a:buNone/>
            </a:pPr>
            <a:r>
              <a:rPr lang="en-US" sz="2800" dirty="0"/>
              <a:t>2. Use added remote HDFS data source in Notebooks </a:t>
            </a:r>
          </a:p>
          <a:p>
            <a:pPr marL="682625" lvl="1" indent="-277813">
              <a:lnSpc>
                <a:spcPts val="3800"/>
              </a:lnSpc>
              <a:buFont typeface="Arial" panose="020B0604020202020204" pitchFamily="34" charset="0"/>
              <a:buChar char="•"/>
            </a:pPr>
            <a:r>
              <a:rPr lang="en-US" sz="2400" dirty="0"/>
              <a:t>Click on icon (   ) and select the Remote data source created from previous instruction; then select “Insert Spark </a:t>
            </a:r>
            <a:r>
              <a:rPr lang="en-US" sz="2400" dirty="0" err="1"/>
              <a:t>DataFrame</a:t>
            </a:r>
            <a:r>
              <a:rPr lang="en-US" sz="2400" dirty="0"/>
              <a:t> in Python”.</a:t>
            </a:r>
            <a:endParaRPr lang="en-US" sz="2000" dirty="0"/>
          </a:p>
        </p:txBody>
      </p:sp>
      <p:pic>
        <p:nvPicPr>
          <p:cNvPr id="7" name="Picture 6">
            <a:extLst>
              <a:ext uri="{FF2B5EF4-FFF2-40B4-BE49-F238E27FC236}">
                <a16:creationId xmlns:a16="http://schemas.microsoft.com/office/drawing/2014/main" id="{E4E7B4BF-F979-4449-99AE-D2C8EFF92B8E}"/>
              </a:ext>
            </a:extLst>
          </p:cNvPr>
          <p:cNvPicPr>
            <a:picLocks noChangeAspect="1"/>
          </p:cNvPicPr>
          <p:nvPr/>
        </p:nvPicPr>
        <p:blipFill>
          <a:blip r:embed="rId3"/>
          <a:stretch>
            <a:fillRect/>
          </a:stretch>
        </p:blipFill>
        <p:spPr>
          <a:xfrm>
            <a:off x="2946327" y="2190086"/>
            <a:ext cx="323850" cy="295275"/>
          </a:xfrm>
          <a:prstGeom prst="rect">
            <a:avLst/>
          </a:prstGeom>
        </p:spPr>
      </p:pic>
      <p:pic>
        <p:nvPicPr>
          <p:cNvPr id="5" name="Picture 4">
            <a:extLst>
              <a:ext uri="{FF2B5EF4-FFF2-40B4-BE49-F238E27FC236}">
                <a16:creationId xmlns:a16="http://schemas.microsoft.com/office/drawing/2014/main" id="{7FC4B190-F614-4881-BF3C-BC2386C150EC}"/>
              </a:ext>
            </a:extLst>
          </p:cNvPr>
          <p:cNvPicPr>
            <a:picLocks noChangeAspect="1"/>
          </p:cNvPicPr>
          <p:nvPr/>
        </p:nvPicPr>
        <p:blipFill>
          <a:blip r:embed="rId4"/>
          <a:stretch>
            <a:fillRect/>
          </a:stretch>
        </p:blipFill>
        <p:spPr>
          <a:xfrm>
            <a:off x="636358" y="3096521"/>
            <a:ext cx="4605493" cy="3643643"/>
          </a:xfrm>
          <a:prstGeom prst="rect">
            <a:avLst/>
          </a:prstGeom>
        </p:spPr>
      </p:pic>
    </p:spTree>
    <p:extLst>
      <p:ext uri="{BB962C8B-B14F-4D97-AF65-F5344CB8AC3E}">
        <p14:creationId xmlns:p14="http://schemas.microsoft.com/office/powerpoint/2010/main" val="2919944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63936"/>
            <a:ext cx="11394016" cy="621773"/>
          </a:xfrm>
        </p:spPr>
        <p:txBody>
          <a:bodyPr/>
          <a:lstStyle/>
          <a:p>
            <a:r>
              <a:rPr lang="en-US" sz="3200" b="1" dirty="0">
                <a:solidFill>
                  <a:srgbClr val="0000FF"/>
                </a:solidFill>
              </a:rPr>
              <a:t>Hadoop Gateway Testing and Troubleshoot</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74562" y="1253709"/>
            <a:ext cx="11389784" cy="1468224"/>
          </a:xfrm>
        </p:spPr>
        <p:txBody>
          <a:bodyPr/>
          <a:lstStyle/>
          <a:p>
            <a:pPr marL="0" indent="0">
              <a:buNone/>
            </a:pPr>
            <a:r>
              <a:rPr lang="en-US" sz="2800" dirty="0"/>
              <a:t>3. Load HDFS dataset via remote Spark session </a:t>
            </a:r>
          </a:p>
          <a:p>
            <a:pPr marL="682625" lvl="1" indent="-277813">
              <a:buFont typeface="Arial" panose="020B0604020202020204" pitchFamily="34" charset="0"/>
              <a:buChar char="•"/>
            </a:pPr>
            <a:r>
              <a:rPr lang="en-US" sz="2400" dirty="0"/>
              <a:t>Example code:</a:t>
            </a:r>
            <a:endParaRPr lang="en-US" sz="2000" dirty="0"/>
          </a:p>
        </p:txBody>
      </p:sp>
      <p:sp>
        <p:nvSpPr>
          <p:cNvPr id="4" name="Rectangle 3">
            <a:extLst>
              <a:ext uri="{FF2B5EF4-FFF2-40B4-BE49-F238E27FC236}">
                <a16:creationId xmlns:a16="http://schemas.microsoft.com/office/drawing/2014/main" id="{DD8280D0-2A18-4E4D-BB09-425033F5CA42}"/>
              </a:ext>
            </a:extLst>
          </p:cNvPr>
          <p:cNvSpPr/>
          <p:nvPr/>
        </p:nvSpPr>
        <p:spPr>
          <a:xfrm>
            <a:off x="980546" y="2151428"/>
            <a:ext cx="12012439" cy="2062103"/>
          </a:xfrm>
          <a:prstGeom prst="rect">
            <a:avLst/>
          </a:prstGeom>
        </p:spPr>
        <p:txBody>
          <a:bodyPr wrap="square">
            <a:spAutoFit/>
          </a:bodyPr>
          <a:lstStyle/>
          <a:p>
            <a:r>
              <a:rPr lang="en-US" sz="1600" dirty="0"/>
              <a:t>import </a:t>
            </a:r>
            <a:r>
              <a:rPr lang="en-US" sz="1600" dirty="0" err="1"/>
              <a:t>dsx_core_utils</a:t>
            </a:r>
            <a:r>
              <a:rPr lang="en-US" sz="1600" dirty="0"/>
              <a:t>, requests, </a:t>
            </a:r>
            <a:r>
              <a:rPr lang="en-US" sz="1600" dirty="0" err="1"/>
              <a:t>jaydebeapi</a:t>
            </a:r>
            <a:r>
              <a:rPr lang="en-US" sz="1600" dirty="0"/>
              <a:t>, </a:t>
            </a:r>
            <a:r>
              <a:rPr lang="en-US" sz="1600" dirty="0" err="1"/>
              <a:t>os</a:t>
            </a:r>
            <a:r>
              <a:rPr lang="en-US" sz="1600" dirty="0"/>
              <a:t>, </a:t>
            </a:r>
            <a:r>
              <a:rPr lang="en-US" sz="1600" dirty="0" err="1"/>
              <a:t>io</a:t>
            </a:r>
            <a:r>
              <a:rPr lang="en-US" sz="1600" dirty="0"/>
              <a:t>, sys</a:t>
            </a:r>
          </a:p>
          <a:p>
            <a:r>
              <a:rPr lang="en-US" sz="1600" dirty="0"/>
              <a:t>import pandas as pd</a:t>
            </a:r>
          </a:p>
          <a:p>
            <a:r>
              <a:rPr lang="en-US" sz="1600" dirty="0" err="1"/>
              <a:t>url</a:t>
            </a:r>
            <a:r>
              <a:rPr lang="en-US" sz="1600" dirty="0"/>
              <a:t> = 'https://hdp263-wsl5.fyre.ibm.com:8443/gateway/9.30.182.106/</a:t>
            </a:r>
            <a:r>
              <a:rPr lang="en-US" sz="1600" dirty="0" err="1"/>
              <a:t>webhdfs</a:t>
            </a:r>
            <a:r>
              <a:rPr lang="en-US" sz="1600" dirty="0"/>
              <a:t>/v1/data/demo/customer/</a:t>
            </a:r>
            <a:r>
              <a:rPr lang="en-US" sz="1600" dirty="0" err="1"/>
              <a:t>enhanced_customer.csv?OP</a:t>
            </a:r>
            <a:r>
              <a:rPr lang="en-US" sz="1600" dirty="0"/>
              <a:t>=OPEN'</a:t>
            </a:r>
          </a:p>
          <a:p>
            <a:r>
              <a:rPr lang="en-US" sz="1600" dirty="0"/>
              <a:t>headers = {'Authorization': </a:t>
            </a:r>
            <a:r>
              <a:rPr lang="en-US" sz="1600" dirty="0" err="1"/>
              <a:t>os.environ.get</a:t>
            </a:r>
            <a:r>
              <a:rPr lang="en-US" sz="1600" dirty="0"/>
              <a:t>('DSX_TOKEN')}</a:t>
            </a:r>
          </a:p>
          <a:p>
            <a:r>
              <a:rPr lang="en-US" sz="1600" dirty="0"/>
              <a:t>response = </a:t>
            </a:r>
            <a:r>
              <a:rPr lang="en-US" sz="1600" dirty="0" err="1"/>
              <a:t>requests.request</a:t>
            </a:r>
            <a:r>
              <a:rPr lang="en-US" sz="1600" dirty="0"/>
              <a:t>("GET", </a:t>
            </a:r>
            <a:r>
              <a:rPr lang="en-US" sz="1600" dirty="0" err="1"/>
              <a:t>url</a:t>
            </a:r>
            <a:r>
              <a:rPr lang="en-US" sz="1600" dirty="0"/>
              <a:t>, headers=headers, timeout=10, verify=False, </a:t>
            </a:r>
            <a:r>
              <a:rPr lang="en-US" sz="1600" dirty="0" err="1"/>
              <a:t>allow_redirects</a:t>
            </a:r>
            <a:r>
              <a:rPr lang="en-US" sz="1600" dirty="0"/>
              <a:t>=True)</a:t>
            </a:r>
          </a:p>
          <a:p>
            <a:r>
              <a:rPr lang="en-US" sz="1600" dirty="0"/>
              <a:t>df = </a:t>
            </a:r>
            <a:r>
              <a:rPr lang="en-US" sz="1600" dirty="0" err="1"/>
              <a:t>pd.read_csv</a:t>
            </a:r>
            <a:r>
              <a:rPr lang="en-US" sz="1600" dirty="0"/>
              <a:t>(</a:t>
            </a:r>
            <a:r>
              <a:rPr lang="en-US" sz="1600" dirty="0" err="1"/>
              <a:t>io.StringIO</a:t>
            </a:r>
            <a:r>
              <a:rPr lang="en-US" sz="1600" dirty="0"/>
              <a:t>(</a:t>
            </a:r>
            <a:r>
              <a:rPr lang="en-US" sz="1600" dirty="0" err="1"/>
              <a:t>response.text</a:t>
            </a:r>
            <a:r>
              <a:rPr lang="en-US" sz="1600" dirty="0"/>
              <a:t>, newline=None), </a:t>
            </a:r>
            <a:r>
              <a:rPr lang="en-US" sz="1600" dirty="0" err="1"/>
              <a:t>sep</a:t>
            </a:r>
            <a:r>
              <a:rPr lang="en-US" sz="1600" dirty="0"/>
              <a:t>=',')</a:t>
            </a:r>
          </a:p>
          <a:p>
            <a:r>
              <a:rPr lang="en-US" sz="1600" dirty="0" err="1"/>
              <a:t>df.head</a:t>
            </a:r>
            <a:r>
              <a:rPr lang="en-US" sz="1600" dirty="0"/>
              <a:t>()</a:t>
            </a:r>
          </a:p>
        </p:txBody>
      </p:sp>
      <p:pic>
        <p:nvPicPr>
          <p:cNvPr id="5" name="Picture 4">
            <a:extLst>
              <a:ext uri="{FF2B5EF4-FFF2-40B4-BE49-F238E27FC236}">
                <a16:creationId xmlns:a16="http://schemas.microsoft.com/office/drawing/2014/main" id="{7DD79C7A-996F-4F58-8365-415211110B1D}"/>
              </a:ext>
            </a:extLst>
          </p:cNvPr>
          <p:cNvPicPr>
            <a:picLocks noChangeAspect="1"/>
          </p:cNvPicPr>
          <p:nvPr/>
        </p:nvPicPr>
        <p:blipFill>
          <a:blip r:embed="rId3"/>
          <a:stretch>
            <a:fillRect/>
          </a:stretch>
        </p:blipFill>
        <p:spPr>
          <a:xfrm>
            <a:off x="861235" y="4213531"/>
            <a:ext cx="10462439" cy="2489644"/>
          </a:xfrm>
          <a:prstGeom prst="rect">
            <a:avLst/>
          </a:prstGeom>
        </p:spPr>
      </p:pic>
    </p:spTree>
    <p:extLst>
      <p:ext uri="{BB962C8B-B14F-4D97-AF65-F5344CB8AC3E}">
        <p14:creationId xmlns:p14="http://schemas.microsoft.com/office/powerpoint/2010/main" val="37398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63936"/>
            <a:ext cx="11394016" cy="621773"/>
          </a:xfrm>
        </p:spPr>
        <p:txBody>
          <a:bodyPr/>
          <a:lstStyle/>
          <a:p>
            <a:r>
              <a:rPr lang="en-US" sz="3200" b="1" dirty="0">
                <a:solidFill>
                  <a:srgbClr val="0000FF"/>
                </a:solidFill>
              </a:rPr>
              <a:t>Hadoop Gateway Testing and Troubleshoot</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74562" y="1147378"/>
            <a:ext cx="11389784" cy="809013"/>
          </a:xfrm>
        </p:spPr>
        <p:txBody>
          <a:bodyPr/>
          <a:lstStyle/>
          <a:p>
            <a:pPr marL="0" indent="0">
              <a:lnSpc>
                <a:spcPct val="150000"/>
              </a:lnSpc>
              <a:buNone/>
            </a:pPr>
            <a:r>
              <a:rPr lang="en-US" sz="2800" dirty="0"/>
              <a:t>4. Load HDFS dataset via “</a:t>
            </a:r>
            <a:r>
              <a:rPr lang="en-US" sz="2800" dirty="0" err="1"/>
              <a:t>PyWebHdfs</a:t>
            </a:r>
            <a:r>
              <a:rPr lang="en-US" sz="2800" dirty="0"/>
              <a:t>” package </a:t>
            </a:r>
          </a:p>
        </p:txBody>
      </p:sp>
      <p:sp>
        <p:nvSpPr>
          <p:cNvPr id="4" name="Rectangle 3">
            <a:extLst>
              <a:ext uri="{FF2B5EF4-FFF2-40B4-BE49-F238E27FC236}">
                <a16:creationId xmlns:a16="http://schemas.microsoft.com/office/drawing/2014/main" id="{87C07378-558C-40CB-A335-BB9ECB8D1F65}"/>
              </a:ext>
            </a:extLst>
          </p:cNvPr>
          <p:cNvSpPr/>
          <p:nvPr/>
        </p:nvSpPr>
        <p:spPr>
          <a:xfrm>
            <a:off x="701747" y="1678579"/>
            <a:ext cx="12099851" cy="1754326"/>
          </a:xfrm>
          <a:prstGeom prst="rect">
            <a:avLst/>
          </a:prstGeom>
        </p:spPr>
        <p:txBody>
          <a:bodyPr wrap="square">
            <a:spAutoFit/>
          </a:bodyPr>
          <a:lstStyle/>
          <a:p>
            <a:r>
              <a:rPr lang="en-US" dirty="0"/>
              <a:t>import json</a:t>
            </a:r>
          </a:p>
          <a:p>
            <a:r>
              <a:rPr lang="en-US" dirty="0"/>
              <a:t>from </a:t>
            </a:r>
            <a:r>
              <a:rPr lang="en-US" dirty="0" err="1"/>
              <a:t>pywebhdfs.webhdfs</a:t>
            </a:r>
            <a:r>
              <a:rPr lang="en-US" dirty="0"/>
              <a:t> import </a:t>
            </a:r>
            <a:r>
              <a:rPr lang="en-US" dirty="0" err="1"/>
              <a:t>PyWebHdfsClient</a:t>
            </a:r>
            <a:endParaRPr lang="en-US" dirty="0"/>
          </a:p>
          <a:p>
            <a:r>
              <a:rPr lang="en-US" dirty="0"/>
              <a:t>headers = {'Authorization': </a:t>
            </a:r>
            <a:r>
              <a:rPr lang="en-US" dirty="0" err="1"/>
              <a:t>os.environ.get</a:t>
            </a:r>
            <a:r>
              <a:rPr lang="en-US" dirty="0"/>
              <a:t>('DSX_TOKEN')}</a:t>
            </a:r>
          </a:p>
          <a:p>
            <a:r>
              <a:rPr lang="en-US" dirty="0" err="1"/>
              <a:t>url</a:t>
            </a:r>
            <a:r>
              <a:rPr lang="en-US" dirty="0"/>
              <a:t> = 'https://hdp263-wsl5.fyre.ibm.com:8443/gateway/9.30.182.106/</a:t>
            </a:r>
            <a:r>
              <a:rPr lang="en-US" dirty="0" err="1"/>
              <a:t>webhdfs</a:t>
            </a:r>
            <a:r>
              <a:rPr lang="en-US" dirty="0"/>
              <a:t>/v1'</a:t>
            </a:r>
          </a:p>
          <a:p>
            <a:r>
              <a:rPr lang="en-US" dirty="0"/>
              <a:t>hdfs = </a:t>
            </a:r>
            <a:r>
              <a:rPr lang="en-US" dirty="0" err="1"/>
              <a:t>PyWebHdfsClient</a:t>
            </a:r>
            <a:r>
              <a:rPr lang="en-US" dirty="0"/>
              <a:t>(</a:t>
            </a:r>
            <a:r>
              <a:rPr lang="en-US" dirty="0" err="1"/>
              <a:t>base_uri_pattern</a:t>
            </a:r>
            <a:r>
              <a:rPr lang="en-US" dirty="0"/>
              <a:t>=</a:t>
            </a:r>
            <a:r>
              <a:rPr lang="en-US" dirty="0" err="1"/>
              <a:t>url</a:t>
            </a:r>
            <a:r>
              <a:rPr lang="en-US" dirty="0"/>
              <a:t>, </a:t>
            </a:r>
            <a:r>
              <a:rPr lang="en-US" dirty="0" err="1"/>
              <a:t>request_extra_opts</a:t>
            </a:r>
            <a:r>
              <a:rPr lang="en-US" dirty="0"/>
              <a:t>={'verify': False}, </a:t>
            </a:r>
            <a:r>
              <a:rPr lang="en-US" dirty="0" err="1"/>
              <a:t>request_extra_headers</a:t>
            </a:r>
            <a:r>
              <a:rPr lang="en-US" dirty="0"/>
              <a:t>=headers)</a:t>
            </a:r>
          </a:p>
          <a:p>
            <a:r>
              <a:rPr lang="en-US" dirty="0"/>
              <a:t>print(</a:t>
            </a:r>
            <a:r>
              <a:rPr lang="en-US" dirty="0" err="1"/>
              <a:t>json.dumps</a:t>
            </a:r>
            <a:r>
              <a:rPr lang="en-US" dirty="0"/>
              <a:t>(</a:t>
            </a:r>
            <a:r>
              <a:rPr lang="en-US" dirty="0" err="1"/>
              <a:t>hdfs.list_dir</a:t>
            </a:r>
            <a:r>
              <a:rPr lang="en-US" dirty="0"/>
              <a:t>('/'), indent=1))</a:t>
            </a:r>
          </a:p>
        </p:txBody>
      </p:sp>
      <p:pic>
        <p:nvPicPr>
          <p:cNvPr id="6" name="Picture 5">
            <a:extLst>
              <a:ext uri="{FF2B5EF4-FFF2-40B4-BE49-F238E27FC236}">
                <a16:creationId xmlns:a16="http://schemas.microsoft.com/office/drawing/2014/main" id="{6E5B9132-967C-4292-B924-7FA95E5A34CD}"/>
              </a:ext>
            </a:extLst>
          </p:cNvPr>
          <p:cNvPicPr>
            <a:picLocks noChangeAspect="1"/>
          </p:cNvPicPr>
          <p:nvPr/>
        </p:nvPicPr>
        <p:blipFill>
          <a:blip r:embed="rId3"/>
          <a:stretch>
            <a:fillRect/>
          </a:stretch>
        </p:blipFill>
        <p:spPr>
          <a:xfrm>
            <a:off x="680483" y="3373368"/>
            <a:ext cx="8282764" cy="3368554"/>
          </a:xfrm>
          <a:prstGeom prst="rect">
            <a:avLst/>
          </a:prstGeom>
        </p:spPr>
      </p:pic>
    </p:spTree>
    <p:extLst>
      <p:ext uri="{BB962C8B-B14F-4D97-AF65-F5344CB8AC3E}">
        <p14:creationId xmlns:p14="http://schemas.microsoft.com/office/powerpoint/2010/main" val="1042763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63936"/>
            <a:ext cx="11394016" cy="621773"/>
          </a:xfrm>
        </p:spPr>
        <p:txBody>
          <a:bodyPr/>
          <a:lstStyle/>
          <a:p>
            <a:r>
              <a:rPr lang="en-US" sz="3200" b="1" dirty="0">
                <a:solidFill>
                  <a:srgbClr val="0000FF"/>
                </a:solidFill>
              </a:rPr>
              <a:t>Hadoop Gateway Testing and Troubleshoot</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74562" y="1147378"/>
            <a:ext cx="11389784" cy="809013"/>
          </a:xfrm>
        </p:spPr>
        <p:txBody>
          <a:bodyPr/>
          <a:lstStyle/>
          <a:p>
            <a:pPr marL="0" indent="0">
              <a:lnSpc>
                <a:spcPct val="150000"/>
              </a:lnSpc>
              <a:buNone/>
            </a:pPr>
            <a:r>
              <a:rPr lang="en-US" sz="2800" dirty="0"/>
              <a:t>5. Access Hive data   </a:t>
            </a:r>
          </a:p>
        </p:txBody>
      </p:sp>
      <p:sp>
        <p:nvSpPr>
          <p:cNvPr id="6" name="Rectangle 5">
            <a:extLst>
              <a:ext uri="{FF2B5EF4-FFF2-40B4-BE49-F238E27FC236}">
                <a16:creationId xmlns:a16="http://schemas.microsoft.com/office/drawing/2014/main" id="{1FAEB0C4-F7AB-4611-AF07-6227FF3EFBC5}"/>
              </a:ext>
            </a:extLst>
          </p:cNvPr>
          <p:cNvSpPr/>
          <p:nvPr/>
        </p:nvSpPr>
        <p:spPr>
          <a:xfrm>
            <a:off x="701747" y="1854808"/>
            <a:ext cx="11855304" cy="2246769"/>
          </a:xfrm>
          <a:prstGeom prst="rect">
            <a:avLst/>
          </a:prstGeom>
        </p:spPr>
        <p:txBody>
          <a:bodyPr wrap="square">
            <a:spAutoFit/>
          </a:bodyPr>
          <a:lstStyle/>
          <a:p>
            <a:pPr marL="285750" indent="-285750">
              <a:buFont typeface="Arial" panose="020B0604020202020204" pitchFamily="34" charset="0"/>
              <a:buChar char="•"/>
            </a:pPr>
            <a:r>
              <a:rPr lang="en-US" sz="2400" dirty="0"/>
              <a:t>%%spark -s &lt;</a:t>
            </a:r>
            <a:r>
              <a:rPr lang="en-US" sz="2400" dirty="0" err="1"/>
              <a:t>session_name</a:t>
            </a:r>
            <a:r>
              <a:rPr lang="en-US" sz="2400" dirty="0"/>
              <a:t>&gt; -c </a:t>
            </a:r>
            <a:r>
              <a:rPr lang="en-US" sz="2400" dirty="0" err="1"/>
              <a:t>sql</a:t>
            </a:r>
            <a:r>
              <a:rPr lang="en-US" sz="2400" dirty="0"/>
              <a:t> -o &lt;</a:t>
            </a:r>
            <a:r>
              <a:rPr lang="en-US" sz="2400" dirty="0" err="1"/>
              <a:t>local_dataframe</a:t>
            </a:r>
            <a:r>
              <a:rPr lang="en-US" sz="2400" dirty="0"/>
              <a:t>&gt;</a:t>
            </a:r>
          </a:p>
          <a:p>
            <a:pPr marL="574675" lvl="2"/>
            <a:r>
              <a:rPr lang="en-US" sz="2000" dirty="0"/>
              <a:t>select gender, count(gender) from </a:t>
            </a:r>
            <a:r>
              <a:rPr lang="en-US" sz="2000" dirty="0" err="1"/>
              <a:t>ext_customer</a:t>
            </a:r>
            <a:r>
              <a:rPr lang="en-US" sz="2000" dirty="0"/>
              <a:t> group by gender order by gender</a:t>
            </a:r>
          </a:p>
          <a:p>
            <a:pPr marL="574675" lvl="2"/>
            <a:r>
              <a:rPr lang="en-US" sz="2400" dirty="0"/>
              <a:t>print(type(</a:t>
            </a:r>
            <a:r>
              <a:rPr lang="en-US" sz="2400" dirty="0" err="1"/>
              <a:t>df_ex_cust_local</a:t>
            </a:r>
            <a:r>
              <a:rPr lang="en-US" sz="2400" dirty="0"/>
              <a:t>))</a:t>
            </a:r>
          </a:p>
          <a:p>
            <a:pPr marL="574675" lvl="2"/>
            <a:r>
              <a:rPr lang="en-US" sz="2400" dirty="0"/>
              <a:t>print(</a:t>
            </a:r>
            <a:r>
              <a:rPr lang="en-US" sz="2400" dirty="0" err="1"/>
              <a:t>df_ex_cust_local</a:t>
            </a:r>
            <a:r>
              <a:rPr lang="en-US" sz="2400" dirty="0"/>
              <a:t>)</a:t>
            </a:r>
          </a:p>
          <a:p>
            <a:endParaRPr lang="en-US" sz="2400" dirty="0"/>
          </a:p>
          <a:p>
            <a:pPr marL="285750" indent="-285750">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9417DA6F-A346-400D-88ED-D72F3D9932F7}"/>
              </a:ext>
            </a:extLst>
          </p:cNvPr>
          <p:cNvPicPr>
            <a:picLocks noChangeAspect="1"/>
          </p:cNvPicPr>
          <p:nvPr/>
        </p:nvPicPr>
        <p:blipFill>
          <a:blip r:embed="rId3"/>
          <a:stretch>
            <a:fillRect/>
          </a:stretch>
        </p:blipFill>
        <p:spPr>
          <a:xfrm>
            <a:off x="978195" y="3455409"/>
            <a:ext cx="4759731" cy="3402591"/>
          </a:xfrm>
          <a:prstGeom prst="rect">
            <a:avLst/>
          </a:prstGeom>
        </p:spPr>
      </p:pic>
    </p:spTree>
    <p:extLst>
      <p:ext uri="{BB962C8B-B14F-4D97-AF65-F5344CB8AC3E}">
        <p14:creationId xmlns:p14="http://schemas.microsoft.com/office/powerpoint/2010/main" val="3900870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63936"/>
            <a:ext cx="11394016" cy="621773"/>
          </a:xfrm>
        </p:spPr>
        <p:txBody>
          <a:bodyPr/>
          <a:lstStyle/>
          <a:p>
            <a:r>
              <a:rPr lang="en-US" sz="3200" b="1" dirty="0">
                <a:solidFill>
                  <a:srgbClr val="0000FF"/>
                </a:solidFill>
              </a:rPr>
              <a:t>Hadoop Gateway Testing and Troubleshoot</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74562" y="1147378"/>
            <a:ext cx="11389784" cy="809013"/>
          </a:xfrm>
        </p:spPr>
        <p:txBody>
          <a:bodyPr/>
          <a:lstStyle/>
          <a:p>
            <a:pPr marL="0" indent="0">
              <a:lnSpc>
                <a:spcPct val="150000"/>
              </a:lnSpc>
              <a:buNone/>
            </a:pPr>
            <a:r>
              <a:rPr lang="en-US" sz="2800" dirty="0"/>
              <a:t>6. Push down Spark processing </a:t>
            </a:r>
          </a:p>
        </p:txBody>
      </p:sp>
      <p:pic>
        <p:nvPicPr>
          <p:cNvPr id="8" name="Picture 7">
            <a:extLst>
              <a:ext uri="{FF2B5EF4-FFF2-40B4-BE49-F238E27FC236}">
                <a16:creationId xmlns:a16="http://schemas.microsoft.com/office/drawing/2014/main" id="{7262AAB7-AFD0-4C57-9B1D-D1AA2F919B85}"/>
              </a:ext>
            </a:extLst>
          </p:cNvPr>
          <p:cNvPicPr>
            <a:picLocks noChangeAspect="1"/>
          </p:cNvPicPr>
          <p:nvPr/>
        </p:nvPicPr>
        <p:blipFill>
          <a:blip r:embed="rId3"/>
          <a:stretch>
            <a:fillRect/>
          </a:stretch>
        </p:blipFill>
        <p:spPr>
          <a:xfrm>
            <a:off x="427654" y="1732496"/>
            <a:ext cx="9078380" cy="5130836"/>
          </a:xfrm>
          <a:prstGeom prst="rect">
            <a:avLst/>
          </a:prstGeom>
        </p:spPr>
      </p:pic>
    </p:spTree>
    <p:extLst>
      <p:ext uri="{BB962C8B-B14F-4D97-AF65-F5344CB8AC3E}">
        <p14:creationId xmlns:p14="http://schemas.microsoft.com/office/powerpoint/2010/main" val="3378057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63936"/>
            <a:ext cx="11394016" cy="621773"/>
          </a:xfrm>
        </p:spPr>
        <p:txBody>
          <a:bodyPr/>
          <a:lstStyle/>
          <a:p>
            <a:r>
              <a:rPr lang="en-US" sz="3200" b="1" dirty="0">
                <a:solidFill>
                  <a:srgbClr val="0000FF"/>
                </a:solidFill>
              </a:rPr>
              <a:t>Hadoop Gateway Testing and Troubleshoot</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74562" y="1147378"/>
            <a:ext cx="11389784" cy="809013"/>
          </a:xfrm>
        </p:spPr>
        <p:txBody>
          <a:bodyPr/>
          <a:lstStyle/>
          <a:p>
            <a:pPr marL="0" indent="0">
              <a:lnSpc>
                <a:spcPct val="150000"/>
              </a:lnSpc>
              <a:buNone/>
            </a:pPr>
            <a:r>
              <a:rPr lang="en-US" sz="2800" dirty="0"/>
              <a:t>6. Push down Spark processing </a:t>
            </a:r>
          </a:p>
        </p:txBody>
      </p:sp>
      <p:pic>
        <p:nvPicPr>
          <p:cNvPr id="9" name="Picture 8">
            <a:extLst>
              <a:ext uri="{FF2B5EF4-FFF2-40B4-BE49-F238E27FC236}">
                <a16:creationId xmlns:a16="http://schemas.microsoft.com/office/drawing/2014/main" id="{583B8FAA-3F2A-4FAC-99D6-A811C613AE76}"/>
              </a:ext>
            </a:extLst>
          </p:cNvPr>
          <p:cNvPicPr>
            <a:picLocks noChangeAspect="1"/>
          </p:cNvPicPr>
          <p:nvPr/>
        </p:nvPicPr>
        <p:blipFill>
          <a:blip r:embed="rId3"/>
          <a:stretch>
            <a:fillRect/>
          </a:stretch>
        </p:blipFill>
        <p:spPr>
          <a:xfrm>
            <a:off x="427654" y="1873482"/>
            <a:ext cx="11404776" cy="4320581"/>
          </a:xfrm>
          <a:prstGeom prst="rect">
            <a:avLst/>
          </a:prstGeom>
        </p:spPr>
      </p:pic>
    </p:spTree>
    <p:extLst>
      <p:ext uri="{BB962C8B-B14F-4D97-AF65-F5344CB8AC3E}">
        <p14:creationId xmlns:p14="http://schemas.microsoft.com/office/powerpoint/2010/main" val="4154499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63936"/>
            <a:ext cx="11394016" cy="621773"/>
          </a:xfrm>
        </p:spPr>
        <p:txBody>
          <a:bodyPr/>
          <a:lstStyle/>
          <a:p>
            <a:r>
              <a:rPr lang="en-US" sz="3200" b="1" dirty="0">
                <a:solidFill>
                  <a:srgbClr val="0000FF"/>
                </a:solidFill>
              </a:rPr>
              <a:t>Hadoop Gateway Testing and Troubleshoot</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74562" y="1147378"/>
            <a:ext cx="11389784" cy="809013"/>
          </a:xfrm>
        </p:spPr>
        <p:txBody>
          <a:bodyPr/>
          <a:lstStyle/>
          <a:p>
            <a:pPr marL="0" indent="0">
              <a:lnSpc>
                <a:spcPct val="150000"/>
              </a:lnSpc>
              <a:buNone/>
            </a:pPr>
            <a:r>
              <a:rPr lang="en-US" sz="2800" dirty="0"/>
              <a:t>6. Push down Spark processing </a:t>
            </a:r>
          </a:p>
        </p:txBody>
      </p:sp>
      <p:pic>
        <p:nvPicPr>
          <p:cNvPr id="7" name="Picture 6">
            <a:extLst>
              <a:ext uri="{FF2B5EF4-FFF2-40B4-BE49-F238E27FC236}">
                <a16:creationId xmlns:a16="http://schemas.microsoft.com/office/drawing/2014/main" id="{932A2594-167D-4CB2-A07A-56D38C252384}"/>
              </a:ext>
            </a:extLst>
          </p:cNvPr>
          <p:cNvPicPr>
            <a:picLocks noChangeAspect="1"/>
          </p:cNvPicPr>
          <p:nvPr/>
        </p:nvPicPr>
        <p:blipFill>
          <a:blip r:embed="rId3"/>
          <a:stretch>
            <a:fillRect/>
          </a:stretch>
        </p:blipFill>
        <p:spPr>
          <a:xfrm>
            <a:off x="738372" y="1769151"/>
            <a:ext cx="10362019" cy="5069860"/>
          </a:xfrm>
          <a:prstGeom prst="rect">
            <a:avLst/>
          </a:prstGeom>
        </p:spPr>
      </p:pic>
    </p:spTree>
    <p:extLst>
      <p:ext uri="{BB962C8B-B14F-4D97-AF65-F5344CB8AC3E}">
        <p14:creationId xmlns:p14="http://schemas.microsoft.com/office/powerpoint/2010/main" val="169470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63936"/>
            <a:ext cx="11394016" cy="621773"/>
          </a:xfrm>
        </p:spPr>
        <p:txBody>
          <a:bodyPr/>
          <a:lstStyle/>
          <a:p>
            <a:r>
              <a:rPr lang="en-US" sz="3200" b="1" dirty="0">
                <a:solidFill>
                  <a:srgbClr val="0000FF"/>
                </a:solidFill>
              </a:rPr>
              <a:t>Hadoop Gateway Testing and Troubleshoot</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74562" y="1147378"/>
            <a:ext cx="11389784" cy="809013"/>
          </a:xfrm>
        </p:spPr>
        <p:txBody>
          <a:bodyPr/>
          <a:lstStyle/>
          <a:p>
            <a:pPr marL="0" indent="0">
              <a:lnSpc>
                <a:spcPct val="150000"/>
              </a:lnSpc>
              <a:buNone/>
            </a:pPr>
            <a:r>
              <a:rPr lang="en-US" sz="2800" dirty="0"/>
              <a:t>6. Push down Spark processing – Review the remote Spark application  </a:t>
            </a:r>
          </a:p>
        </p:txBody>
      </p:sp>
      <p:pic>
        <p:nvPicPr>
          <p:cNvPr id="4" name="Picture 3">
            <a:extLst>
              <a:ext uri="{FF2B5EF4-FFF2-40B4-BE49-F238E27FC236}">
                <a16:creationId xmlns:a16="http://schemas.microsoft.com/office/drawing/2014/main" id="{F8E1D3AA-7418-4D5B-981F-F7CB81D931DE}"/>
              </a:ext>
            </a:extLst>
          </p:cNvPr>
          <p:cNvPicPr>
            <a:picLocks noChangeAspect="1"/>
          </p:cNvPicPr>
          <p:nvPr/>
        </p:nvPicPr>
        <p:blipFill>
          <a:blip r:embed="rId3"/>
          <a:stretch>
            <a:fillRect/>
          </a:stretch>
        </p:blipFill>
        <p:spPr>
          <a:xfrm>
            <a:off x="731520" y="1847136"/>
            <a:ext cx="9319803" cy="4713877"/>
          </a:xfrm>
          <a:prstGeom prst="rect">
            <a:avLst/>
          </a:prstGeom>
        </p:spPr>
      </p:pic>
    </p:spTree>
    <p:extLst>
      <p:ext uri="{BB962C8B-B14F-4D97-AF65-F5344CB8AC3E}">
        <p14:creationId xmlns:p14="http://schemas.microsoft.com/office/powerpoint/2010/main" val="3837157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6187CE9C-666A-4EF0-8162-1A5AC0DB26FF}"/>
              </a:ext>
            </a:extLst>
          </p:cNvPr>
          <p:cNvSpPr txBox="1">
            <a:spLocks noChangeArrowheads="1"/>
          </p:cNvSpPr>
          <p:nvPr/>
        </p:nvSpPr>
        <p:spPr bwMode="auto">
          <a:xfrm>
            <a:off x="255401" y="644008"/>
            <a:ext cx="7955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What is IBM Watson Studio Local (WSL)</a:t>
            </a:r>
          </a:p>
        </p:txBody>
      </p:sp>
      <p:sp>
        <p:nvSpPr>
          <p:cNvPr id="2" name="Rectangle 1">
            <a:extLst>
              <a:ext uri="{FF2B5EF4-FFF2-40B4-BE49-F238E27FC236}">
                <a16:creationId xmlns:a16="http://schemas.microsoft.com/office/drawing/2014/main" id="{163E9FDC-7C68-45A8-9484-4D0201505324}"/>
              </a:ext>
            </a:extLst>
          </p:cNvPr>
          <p:cNvSpPr/>
          <p:nvPr/>
        </p:nvSpPr>
        <p:spPr>
          <a:xfrm>
            <a:off x="266035" y="1259277"/>
            <a:ext cx="11280924" cy="2111604"/>
          </a:xfrm>
          <a:prstGeom prst="rect">
            <a:avLst/>
          </a:prstGeom>
        </p:spPr>
        <p:txBody>
          <a:bodyPr wrap="square">
            <a:spAutoFit/>
          </a:bodyPr>
          <a:lstStyle/>
          <a:p>
            <a:pPr marL="284163" indent="-284163">
              <a:lnSpc>
                <a:spcPts val="3200"/>
              </a:lnSpc>
              <a:buFont typeface="Arial" panose="020B0604020202020204" pitchFamily="34" charset="0"/>
              <a:buChar char="•"/>
            </a:pPr>
            <a:r>
              <a:rPr lang="en-US" sz="2400" dirty="0"/>
              <a:t>IBM Watson Studio Local is an out-of-the-box enterprise solution for data scientists and data engineers.</a:t>
            </a:r>
          </a:p>
          <a:p>
            <a:pPr marL="284163" indent="-284163">
              <a:lnSpc>
                <a:spcPts val="3200"/>
              </a:lnSpc>
              <a:buFont typeface="Arial" panose="020B0604020202020204" pitchFamily="34" charset="0"/>
              <a:buChar char="•"/>
            </a:pPr>
            <a:r>
              <a:rPr lang="en-US" sz="2400" dirty="0"/>
              <a:t>It offers a suite of data science tools, such as RStudio, Spark, Jupyter, and Zeppelin notebooks, that are integrated with proprietary IBM technologies.</a:t>
            </a:r>
          </a:p>
          <a:p>
            <a:pPr marL="284163" indent="-284163">
              <a:lnSpc>
                <a:spcPts val="3200"/>
              </a:lnSpc>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6C80444D-49CF-4128-8684-B55DBF5B50EF}"/>
              </a:ext>
            </a:extLst>
          </p:cNvPr>
          <p:cNvPicPr>
            <a:picLocks noChangeAspect="1"/>
          </p:cNvPicPr>
          <p:nvPr/>
        </p:nvPicPr>
        <p:blipFill>
          <a:blip r:embed="rId3"/>
          <a:stretch>
            <a:fillRect/>
          </a:stretch>
        </p:blipFill>
        <p:spPr>
          <a:xfrm>
            <a:off x="570417" y="3015211"/>
            <a:ext cx="11280924" cy="3435889"/>
          </a:xfrm>
          <a:prstGeom prst="rect">
            <a:avLst/>
          </a:prstGeom>
        </p:spPr>
      </p:pic>
    </p:spTree>
    <p:extLst>
      <p:ext uri="{BB962C8B-B14F-4D97-AF65-F5344CB8AC3E}">
        <p14:creationId xmlns:p14="http://schemas.microsoft.com/office/powerpoint/2010/main" val="909883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4626-63C2-427E-84A1-FD95319DCD2E}"/>
              </a:ext>
            </a:extLst>
          </p:cNvPr>
          <p:cNvSpPr>
            <a:spLocks noGrp="1"/>
          </p:cNvSpPr>
          <p:nvPr>
            <p:ph type="title"/>
          </p:nvPr>
        </p:nvSpPr>
        <p:spPr>
          <a:xfrm>
            <a:off x="353484" y="663936"/>
            <a:ext cx="11394016" cy="621773"/>
          </a:xfrm>
        </p:spPr>
        <p:txBody>
          <a:bodyPr/>
          <a:lstStyle/>
          <a:p>
            <a:r>
              <a:rPr lang="en-US" sz="3200" b="1" dirty="0">
                <a:solidFill>
                  <a:srgbClr val="0000FF"/>
                </a:solidFill>
              </a:rPr>
              <a:t>Hadoop Gateway Testing and Troubleshoot</a:t>
            </a:r>
          </a:p>
        </p:txBody>
      </p:sp>
      <p:sp>
        <p:nvSpPr>
          <p:cNvPr id="3" name="Content Placeholder 2">
            <a:extLst>
              <a:ext uri="{FF2B5EF4-FFF2-40B4-BE49-F238E27FC236}">
                <a16:creationId xmlns:a16="http://schemas.microsoft.com/office/drawing/2014/main" id="{7A802F1F-DB54-467C-B0BD-E6E8BE07D92A}"/>
              </a:ext>
            </a:extLst>
          </p:cNvPr>
          <p:cNvSpPr>
            <a:spLocks noGrp="1"/>
          </p:cNvSpPr>
          <p:nvPr>
            <p:ph idx="1"/>
          </p:nvPr>
        </p:nvSpPr>
        <p:spPr>
          <a:xfrm>
            <a:off x="374562" y="1147378"/>
            <a:ext cx="11389784" cy="809013"/>
          </a:xfrm>
        </p:spPr>
        <p:txBody>
          <a:bodyPr/>
          <a:lstStyle/>
          <a:p>
            <a:pPr marL="0" indent="0">
              <a:lnSpc>
                <a:spcPct val="150000"/>
              </a:lnSpc>
              <a:buNone/>
            </a:pPr>
            <a:r>
              <a:rPr lang="en-US" sz="2800" dirty="0"/>
              <a:t>Delete the remote Spark session**  </a:t>
            </a:r>
          </a:p>
        </p:txBody>
      </p:sp>
      <p:pic>
        <p:nvPicPr>
          <p:cNvPr id="4" name="Picture 3">
            <a:extLst>
              <a:ext uri="{FF2B5EF4-FFF2-40B4-BE49-F238E27FC236}">
                <a16:creationId xmlns:a16="http://schemas.microsoft.com/office/drawing/2014/main" id="{ACE7FE85-3B03-423F-9B01-49CA6F28AA20}"/>
              </a:ext>
            </a:extLst>
          </p:cNvPr>
          <p:cNvPicPr>
            <a:picLocks noChangeAspect="1"/>
          </p:cNvPicPr>
          <p:nvPr/>
        </p:nvPicPr>
        <p:blipFill>
          <a:blip r:embed="rId3"/>
          <a:stretch>
            <a:fillRect/>
          </a:stretch>
        </p:blipFill>
        <p:spPr>
          <a:xfrm>
            <a:off x="701746" y="2439833"/>
            <a:ext cx="8030957" cy="3754231"/>
          </a:xfrm>
          <a:prstGeom prst="rect">
            <a:avLst/>
          </a:prstGeom>
        </p:spPr>
      </p:pic>
      <p:sp>
        <p:nvSpPr>
          <p:cNvPr id="6" name="Rectangle 5">
            <a:extLst>
              <a:ext uri="{FF2B5EF4-FFF2-40B4-BE49-F238E27FC236}">
                <a16:creationId xmlns:a16="http://schemas.microsoft.com/office/drawing/2014/main" id="{1FAEB0C4-F7AB-4611-AF07-6227FF3EFBC5}"/>
              </a:ext>
            </a:extLst>
          </p:cNvPr>
          <p:cNvSpPr/>
          <p:nvPr/>
        </p:nvSpPr>
        <p:spPr>
          <a:xfrm>
            <a:off x="701747" y="1854808"/>
            <a:ext cx="8218969" cy="461665"/>
          </a:xfrm>
          <a:prstGeom prst="rect">
            <a:avLst/>
          </a:prstGeom>
        </p:spPr>
        <p:txBody>
          <a:bodyPr wrap="square">
            <a:spAutoFit/>
          </a:bodyPr>
          <a:lstStyle/>
          <a:p>
            <a:pPr marL="285750" indent="-285750">
              <a:buFont typeface="Arial" panose="020B0604020202020204" pitchFamily="34" charset="0"/>
              <a:buChar char="•"/>
            </a:pPr>
            <a:r>
              <a:rPr lang="en-US" sz="2400" dirty="0"/>
              <a:t>%spark delete -s &lt;</a:t>
            </a:r>
            <a:r>
              <a:rPr lang="en-US" sz="2400" dirty="0" err="1"/>
              <a:t>session_name</a:t>
            </a:r>
            <a:r>
              <a:rPr lang="en-US" sz="2400" dirty="0"/>
              <a:t>&gt;</a:t>
            </a:r>
          </a:p>
        </p:txBody>
      </p:sp>
    </p:spTree>
    <p:extLst>
      <p:ext uri="{BB962C8B-B14F-4D97-AF65-F5344CB8AC3E}">
        <p14:creationId xmlns:p14="http://schemas.microsoft.com/office/powerpoint/2010/main" val="1093367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2C9EA8-7D9A-4711-BA88-B51F88EC9882}"/>
              </a:ext>
            </a:extLst>
          </p:cNvPr>
          <p:cNvSpPr txBox="1"/>
          <p:nvPr/>
        </p:nvSpPr>
        <p:spPr>
          <a:xfrm>
            <a:off x="353484" y="1638300"/>
            <a:ext cx="10790766"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Kubernetes - </a:t>
            </a:r>
            <a:r>
              <a:rPr lang="en-US" sz="2400" dirty="0">
                <a:hlinkClick r:id="rId2"/>
              </a:rPr>
              <a:t>https://kubernetes.io/docs/concepts/</a:t>
            </a:r>
            <a:endParaRPr lang="en-US" sz="2400" dirty="0"/>
          </a:p>
          <a:p>
            <a:pPr marL="285750" indent="-285750">
              <a:buFont typeface="Arial" panose="020B0604020202020204" pitchFamily="34" charset="0"/>
              <a:buChar char="•"/>
            </a:pPr>
            <a:r>
              <a:rPr lang="en-US" sz="2400" dirty="0"/>
              <a:t>Dockers and containers - </a:t>
            </a:r>
            <a:r>
              <a:rPr lang="en-US" sz="2400" dirty="0">
                <a:hlinkClick r:id="rId3"/>
              </a:rPr>
              <a:t>https://docs.docker.com/engine/docker-overview/</a:t>
            </a:r>
            <a:endParaRPr lang="en-US" sz="2400" dirty="0"/>
          </a:p>
          <a:p>
            <a:pPr marL="285750" indent="-285750">
              <a:buFont typeface="Arial" panose="020B0604020202020204" pitchFamily="34" charset="0"/>
              <a:buChar char="•"/>
            </a:pPr>
            <a:r>
              <a:rPr lang="en-US" sz="2400" dirty="0"/>
              <a:t>IBM Cloud Private documentation : </a:t>
            </a:r>
            <a:r>
              <a:rPr lang="en-US" sz="2400" dirty="0">
                <a:hlinkClick r:id="rId4"/>
              </a:rPr>
              <a:t>https://www.ibm.com/support/knowledgecenter/en/SSBS6K_2.1.0.3/getting_started/introduction.html</a:t>
            </a:r>
            <a:endParaRPr lang="en-US" sz="2400" dirty="0"/>
          </a:p>
          <a:p>
            <a:pPr marL="285750" indent="-285750">
              <a:buFont typeface="Arial" panose="020B0604020202020204" pitchFamily="34" charset="0"/>
              <a:buChar char="•"/>
            </a:pPr>
            <a:r>
              <a:rPr lang="en-US" sz="2400" dirty="0"/>
              <a:t>IBM Cloud Private for Data documentation : </a:t>
            </a:r>
            <a:r>
              <a:rPr lang="en-US" sz="2400" dirty="0">
                <a:hlinkClick r:id="rId5"/>
              </a:rPr>
              <a:t>https://docs-icpdata.mybluemix.net/docs/content/com.ibm.icpdata.doc/zen/overview/overview.html</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
        <p:nvSpPr>
          <p:cNvPr id="4" name="Title 3">
            <a:extLst>
              <a:ext uri="{FF2B5EF4-FFF2-40B4-BE49-F238E27FC236}">
                <a16:creationId xmlns:a16="http://schemas.microsoft.com/office/drawing/2014/main" id="{85299FE9-7CFF-460C-939C-D2529B64EC42}"/>
              </a:ext>
            </a:extLst>
          </p:cNvPr>
          <p:cNvSpPr>
            <a:spLocks noGrp="1"/>
          </p:cNvSpPr>
          <p:nvPr>
            <p:ph type="title"/>
          </p:nvPr>
        </p:nvSpPr>
        <p:spPr>
          <a:xfrm>
            <a:off x="353484" y="633412"/>
            <a:ext cx="11394016" cy="709251"/>
          </a:xfrm>
        </p:spPr>
        <p:txBody>
          <a:bodyPr/>
          <a:lstStyle/>
          <a:p>
            <a:r>
              <a:rPr lang="en-US" sz="3200" b="1" dirty="0"/>
              <a:t>For additional learning</a:t>
            </a:r>
          </a:p>
        </p:txBody>
      </p:sp>
    </p:spTree>
    <p:extLst>
      <p:ext uri="{BB962C8B-B14F-4D97-AF65-F5344CB8AC3E}">
        <p14:creationId xmlns:p14="http://schemas.microsoft.com/office/powerpoint/2010/main" val="590391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299FE9-7CFF-460C-939C-D2529B64EC42}"/>
              </a:ext>
            </a:extLst>
          </p:cNvPr>
          <p:cNvSpPr>
            <a:spLocks noGrp="1"/>
          </p:cNvSpPr>
          <p:nvPr>
            <p:ph type="title"/>
          </p:nvPr>
        </p:nvSpPr>
        <p:spPr>
          <a:xfrm>
            <a:off x="3032566" y="2358040"/>
            <a:ext cx="4780345" cy="2017191"/>
          </a:xfrm>
        </p:spPr>
        <p:txBody>
          <a:bodyPr/>
          <a:lstStyle/>
          <a:p>
            <a:r>
              <a:rPr lang="en-US" sz="4800" b="1" dirty="0"/>
              <a:t>Backup Slides</a:t>
            </a:r>
          </a:p>
        </p:txBody>
      </p:sp>
    </p:spTree>
    <p:extLst>
      <p:ext uri="{BB962C8B-B14F-4D97-AF65-F5344CB8AC3E}">
        <p14:creationId xmlns:p14="http://schemas.microsoft.com/office/powerpoint/2010/main" val="72269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6187CE9C-666A-4EF0-8162-1A5AC0DB26FF}"/>
              </a:ext>
            </a:extLst>
          </p:cNvPr>
          <p:cNvSpPr txBox="1">
            <a:spLocks noChangeArrowheads="1"/>
          </p:cNvSpPr>
          <p:nvPr/>
        </p:nvSpPr>
        <p:spPr bwMode="auto">
          <a:xfrm>
            <a:off x="255401" y="644008"/>
            <a:ext cx="7955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What is IBM Watson Studio Local (WSL)</a:t>
            </a:r>
          </a:p>
        </p:txBody>
      </p:sp>
      <p:sp>
        <p:nvSpPr>
          <p:cNvPr id="2" name="Rectangle 1">
            <a:extLst>
              <a:ext uri="{FF2B5EF4-FFF2-40B4-BE49-F238E27FC236}">
                <a16:creationId xmlns:a16="http://schemas.microsoft.com/office/drawing/2014/main" id="{163E9FDC-7C68-45A8-9484-4D0201505324}"/>
              </a:ext>
            </a:extLst>
          </p:cNvPr>
          <p:cNvSpPr/>
          <p:nvPr/>
        </p:nvSpPr>
        <p:spPr>
          <a:xfrm>
            <a:off x="266035" y="1259277"/>
            <a:ext cx="4341824" cy="470129"/>
          </a:xfrm>
          <a:prstGeom prst="rect">
            <a:avLst/>
          </a:prstGeom>
        </p:spPr>
        <p:txBody>
          <a:bodyPr wrap="square">
            <a:spAutoFit/>
          </a:bodyPr>
          <a:lstStyle/>
          <a:p>
            <a:pPr>
              <a:lnSpc>
                <a:spcPts val="3200"/>
              </a:lnSpc>
            </a:pPr>
            <a:r>
              <a:rPr lang="en-US" sz="2400" b="1" dirty="0"/>
              <a:t>Architecture</a:t>
            </a:r>
          </a:p>
        </p:txBody>
      </p:sp>
      <p:pic>
        <p:nvPicPr>
          <p:cNvPr id="5" name="Picture 4">
            <a:extLst>
              <a:ext uri="{FF2B5EF4-FFF2-40B4-BE49-F238E27FC236}">
                <a16:creationId xmlns:a16="http://schemas.microsoft.com/office/drawing/2014/main" id="{50E81429-ACD6-41FA-8190-EC19F0E347CF}"/>
              </a:ext>
            </a:extLst>
          </p:cNvPr>
          <p:cNvPicPr>
            <a:picLocks noChangeAspect="1"/>
          </p:cNvPicPr>
          <p:nvPr/>
        </p:nvPicPr>
        <p:blipFill>
          <a:blip r:embed="rId3"/>
          <a:stretch>
            <a:fillRect/>
          </a:stretch>
        </p:blipFill>
        <p:spPr>
          <a:xfrm>
            <a:off x="2707340" y="1228783"/>
            <a:ext cx="8157189" cy="5352554"/>
          </a:xfrm>
          <a:prstGeom prst="rect">
            <a:avLst/>
          </a:prstGeom>
        </p:spPr>
      </p:pic>
    </p:spTree>
    <p:extLst>
      <p:ext uri="{BB962C8B-B14F-4D97-AF65-F5344CB8AC3E}">
        <p14:creationId xmlns:p14="http://schemas.microsoft.com/office/powerpoint/2010/main" val="2793815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6763A578-0C6D-4DA6-97FC-C8447C0C6A46}"/>
              </a:ext>
            </a:extLst>
          </p:cNvPr>
          <p:cNvSpPr txBox="1">
            <a:spLocks noChangeArrowheads="1"/>
          </p:cNvSpPr>
          <p:nvPr/>
        </p:nvSpPr>
        <p:spPr bwMode="auto">
          <a:xfrm>
            <a:off x="278261" y="1298559"/>
            <a:ext cx="65276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800" b="1" dirty="0"/>
              <a:t>ICP For Data Platform Functionalities</a:t>
            </a:r>
          </a:p>
        </p:txBody>
      </p:sp>
      <p:pic>
        <p:nvPicPr>
          <p:cNvPr id="3" name="Picture 2">
            <a:extLst>
              <a:ext uri="{FF2B5EF4-FFF2-40B4-BE49-F238E27FC236}">
                <a16:creationId xmlns:a16="http://schemas.microsoft.com/office/drawing/2014/main" id="{0C06D0AE-7DF8-554F-A6B4-DE9F8E1B1F3C}"/>
              </a:ext>
            </a:extLst>
          </p:cNvPr>
          <p:cNvPicPr>
            <a:picLocks noChangeAspect="1"/>
          </p:cNvPicPr>
          <p:nvPr/>
        </p:nvPicPr>
        <p:blipFill>
          <a:blip r:embed="rId3"/>
          <a:stretch>
            <a:fillRect/>
          </a:stretch>
        </p:blipFill>
        <p:spPr>
          <a:xfrm>
            <a:off x="468630" y="1700454"/>
            <a:ext cx="11092070" cy="4826951"/>
          </a:xfrm>
          <a:prstGeom prst="rect">
            <a:avLst/>
          </a:prstGeom>
        </p:spPr>
      </p:pic>
      <p:sp>
        <p:nvSpPr>
          <p:cNvPr id="4" name="TextBox 9">
            <a:extLst>
              <a:ext uri="{FF2B5EF4-FFF2-40B4-BE49-F238E27FC236}">
                <a16:creationId xmlns:a16="http://schemas.microsoft.com/office/drawing/2014/main" id="{4F5C4D92-57C8-4186-A74B-7135C8C25439}"/>
              </a:ext>
            </a:extLst>
          </p:cNvPr>
          <p:cNvSpPr txBox="1">
            <a:spLocks noChangeArrowheads="1"/>
          </p:cNvSpPr>
          <p:nvPr/>
        </p:nvSpPr>
        <p:spPr bwMode="auto">
          <a:xfrm>
            <a:off x="255401" y="644008"/>
            <a:ext cx="99100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Why &amp; What is IBM Cloud Private for Data (ICP4D)</a:t>
            </a:r>
          </a:p>
        </p:txBody>
      </p:sp>
    </p:spTree>
    <p:extLst>
      <p:ext uri="{BB962C8B-B14F-4D97-AF65-F5344CB8AC3E}">
        <p14:creationId xmlns:p14="http://schemas.microsoft.com/office/powerpoint/2010/main" val="3849575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A560-0E33-4F9D-92F5-E8B4967A1EDB}"/>
              </a:ext>
            </a:extLst>
          </p:cNvPr>
          <p:cNvSpPr>
            <a:spLocks noGrp="1"/>
          </p:cNvSpPr>
          <p:nvPr>
            <p:ph type="title"/>
          </p:nvPr>
        </p:nvSpPr>
        <p:spPr>
          <a:xfrm>
            <a:off x="342851" y="673627"/>
            <a:ext cx="11948386" cy="499876"/>
          </a:xfrm>
        </p:spPr>
        <p:txBody>
          <a:bodyPr/>
          <a:lstStyle/>
          <a:p>
            <a:r>
              <a:rPr lang="en-US" sz="3200" b="1" dirty="0">
                <a:solidFill>
                  <a:srgbClr val="0000FF"/>
                </a:solidFill>
              </a:rPr>
              <a:t>IBM Cloud Private for Data – End-to-end AI workflow</a:t>
            </a:r>
          </a:p>
        </p:txBody>
      </p:sp>
      <p:grpSp>
        <p:nvGrpSpPr>
          <p:cNvPr id="17" name="Group 16">
            <a:extLst>
              <a:ext uri="{FF2B5EF4-FFF2-40B4-BE49-F238E27FC236}">
                <a16:creationId xmlns:a16="http://schemas.microsoft.com/office/drawing/2014/main" id="{546FC967-A27C-49E3-8138-A8D7CD594751}"/>
              </a:ext>
            </a:extLst>
          </p:cNvPr>
          <p:cNvGrpSpPr/>
          <p:nvPr/>
        </p:nvGrpSpPr>
        <p:grpSpPr>
          <a:xfrm>
            <a:off x="77395" y="1297431"/>
            <a:ext cx="11925552" cy="1333449"/>
            <a:chOff x="78715" y="1138173"/>
            <a:chExt cx="8944161" cy="1000087"/>
          </a:xfrm>
        </p:grpSpPr>
        <p:sp>
          <p:nvSpPr>
            <p:cNvPr id="18" name="Chevron">
              <a:extLst>
                <a:ext uri="{FF2B5EF4-FFF2-40B4-BE49-F238E27FC236}">
                  <a16:creationId xmlns:a16="http://schemas.microsoft.com/office/drawing/2014/main" id="{3282013D-018F-4507-977D-125C0EBF3780}"/>
                </a:ext>
              </a:extLst>
            </p:cNvPr>
            <p:cNvSpPr/>
            <p:nvPr/>
          </p:nvSpPr>
          <p:spPr>
            <a:xfrm>
              <a:off x="2949234" y="1138173"/>
              <a:ext cx="1604489" cy="1000087"/>
            </a:xfrm>
            <a:prstGeom prst="chevron">
              <a:avLst>
                <a:gd name="adj" fmla="val 16143"/>
              </a:avLst>
            </a:prstGeom>
            <a:solidFill>
              <a:srgbClr val="0064FF"/>
            </a:solidFill>
            <a:ln w="12700" cap="flat">
              <a:noFill/>
              <a:miter lim="400000"/>
            </a:ln>
            <a:effectLst/>
          </p:spPr>
          <p:txBody>
            <a:bodyPr wrap="square" lIns="121920" tIns="0" rIns="0" bIns="0" numCol="1" anchor="ctr">
              <a:noAutofit/>
            </a:bodyPr>
            <a:lstStyle/>
            <a:p>
              <a:pPr marL="0" marR="0" lvl="0" indent="12700" defTabSz="914377"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600" b="1" i="0" u="none" strike="noStrike" kern="0" cap="none" spc="0" normalizeH="0" baseline="0" noProof="0" dirty="0">
                  <a:ln>
                    <a:noFill/>
                  </a:ln>
                  <a:solidFill>
                    <a:srgbClr val="FFFFFF"/>
                  </a:solidFill>
                  <a:effectLst/>
                  <a:uLnTx/>
                  <a:uFillTx/>
                  <a:latin typeface="+mj-lt"/>
                  <a:ea typeface="Helvetica Neue Medium" charset="0"/>
                  <a:cs typeface="Helvetica Neue Medium" charset="0"/>
                  <a:sym typeface="IBM Plex Sans"/>
                </a:rPr>
                <a:t>Understand &amp; Prepare Data </a:t>
              </a:r>
              <a:br>
                <a:rPr kumimoji="0" lang="en-US" sz="1600" b="1" i="0" u="none" strike="noStrike" kern="0" cap="none" spc="0" normalizeH="0" baseline="0" noProof="0" dirty="0">
                  <a:ln>
                    <a:noFill/>
                  </a:ln>
                  <a:solidFill>
                    <a:srgbClr val="FFFFFF"/>
                  </a:solidFill>
                  <a:effectLst/>
                  <a:uLnTx/>
                  <a:uFillTx/>
                  <a:latin typeface="+mj-lt"/>
                  <a:ea typeface="Helvetica Neue Medium" charset="0"/>
                  <a:cs typeface="Helvetica Neue Medium" charset="0"/>
                  <a:sym typeface="IBM Plex Sans"/>
                </a:rPr>
              </a:br>
              <a:r>
                <a:rPr kumimoji="0" lang="en-US" sz="1600" b="1" i="0" u="none" strike="noStrike" kern="0" cap="none" spc="0" normalizeH="0" baseline="0" noProof="0" dirty="0">
                  <a:ln>
                    <a:noFill/>
                  </a:ln>
                  <a:solidFill>
                    <a:srgbClr val="FFFFFF"/>
                  </a:solidFill>
                  <a:effectLst/>
                  <a:uLnTx/>
                  <a:uFillTx/>
                  <a:latin typeface="+mj-lt"/>
                  <a:ea typeface="Helvetica Neue Medium" charset="0"/>
                  <a:cs typeface="Helvetica Neue Medium" charset="0"/>
                  <a:sym typeface="IBM Plex Sans"/>
                </a:rPr>
                <a:t>for Analysis</a:t>
              </a:r>
            </a:p>
          </p:txBody>
        </p:sp>
        <p:sp>
          <p:nvSpPr>
            <p:cNvPr id="19" name="Chevron">
              <a:extLst>
                <a:ext uri="{FF2B5EF4-FFF2-40B4-BE49-F238E27FC236}">
                  <a16:creationId xmlns:a16="http://schemas.microsoft.com/office/drawing/2014/main" id="{761F2D0B-D8D8-4F82-85D9-DAAC4F4B2A21}"/>
                </a:ext>
              </a:extLst>
            </p:cNvPr>
            <p:cNvSpPr/>
            <p:nvPr/>
          </p:nvSpPr>
          <p:spPr>
            <a:xfrm>
              <a:off x="4399384" y="1138173"/>
              <a:ext cx="1604488" cy="1000087"/>
            </a:xfrm>
            <a:prstGeom prst="chevron">
              <a:avLst>
                <a:gd name="adj" fmla="val 16143"/>
              </a:avLst>
            </a:prstGeom>
            <a:solidFill>
              <a:srgbClr val="69A6FF">
                <a:lumMod val="75000"/>
              </a:srgbClr>
            </a:solidFill>
            <a:ln w="12700" cap="flat">
              <a:noFill/>
              <a:miter lim="400000"/>
            </a:ln>
            <a:effectLst/>
          </p:spPr>
          <p:txBody>
            <a:bodyPr wrap="square" lIns="121920" tIns="0" rIns="0" bIns="0" numCol="1" anchor="ctr">
              <a:noAutofit/>
            </a:bodyPr>
            <a:lstStyle/>
            <a:p>
              <a:pPr marL="0" marR="0" lvl="0" indent="12700" defTabSz="914377"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600" b="1" i="0" u="none" strike="noStrike" kern="0" cap="none" spc="0" normalizeH="0" baseline="0" noProof="0" dirty="0">
                  <a:ln>
                    <a:noFill/>
                  </a:ln>
                  <a:solidFill>
                    <a:srgbClr val="FFFFFF"/>
                  </a:solidFill>
                  <a:effectLst/>
                  <a:uLnTx/>
                  <a:uFillTx/>
                  <a:latin typeface="+mj-lt"/>
                  <a:ea typeface="Helvetica Neue Medium" charset="0"/>
                  <a:cs typeface="Helvetica Neue Medium" charset="0"/>
                  <a:sym typeface="IBM Plex Sans"/>
                </a:rPr>
                <a:t>Build and Train ML/DL Models</a:t>
              </a:r>
            </a:p>
          </p:txBody>
        </p:sp>
        <p:sp>
          <p:nvSpPr>
            <p:cNvPr id="20" name="Chevron">
              <a:extLst>
                <a:ext uri="{FF2B5EF4-FFF2-40B4-BE49-F238E27FC236}">
                  <a16:creationId xmlns:a16="http://schemas.microsoft.com/office/drawing/2014/main" id="{8750D490-3D02-4C77-8301-5327FC7A2B02}"/>
                </a:ext>
              </a:extLst>
            </p:cNvPr>
            <p:cNvSpPr/>
            <p:nvPr/>
          </p:nvSpPr>
          <p:spPr>
            <a:xfrm>
              <a:off x="5848711" y="1138173"/>
              <a:ext cx="1604489" cy="1000087"/>
            </a:xfrm>
            <a:prstGeom prst="chevron">
              <a:avLst>
                <a:gd name="adj" fmla="val 16143"/>
              </a:avLst>
            </a:prstGeom>
            <a:solidFill>
              <a:srgbClr val="003BC9">
                <a:lumMod val="60000"/>
                <a:lumOff val="40000"/>
              </a:srgbClr>
            </a:solidFill>
            <a:ln w="12700" cap="flat">
              <a:noFill/>
              <a:miter lim="400000"/>
            </a:ln>
            <a:effectLst/>
          </p:spPr>
          <p:txBody>
            <a:bodyPr wrap="square" lIns="121920" tIns="0" rIns="0" bIns="0" numCol="1" anchor="ctr">
              <a:noAutofit/>
            </a:bodyPr>
            <a:lstStyle/>
            <a:p>
              <a:pPr marL="0" marR="0" lvl="0" indent="12700" defTabSz="914377"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600" b="1" i="0" u="none" strike="noStrike" kern="0" cap="none" spc="0" normalizeH="0" baseline="0" noProof="0" dirty="0">
                  <a:ln>
                    <a:noFill/>
                  </a:ln>
                  <a:solidFill>
                    <a:srgbClr val="FFFFFF"/>
                  </a:solidFill>
                  <a:effectLst/>
                  <a:uLnTx/>
                  <a:uFillTx/>
                  <a:latin typeface="+mj-lt"/>
                  <a:ea typeface="Helvetica Neue Medium" charset="0"/>
                  <a:cs typeface="Helvetica Neue Medium" charset="0"/>
                  <a:sym typeface="IBM Plex Sans"/>
                </a:rPr>
                <a:t>Deploy Models</a:t>
              </a:r>
            </a:p>
          </p:txBody>
        </p:sp>
        <p:sp>
          <p:nvSpPr>
            <p:cNvPr id="21" name="Chevron">
              <a:extLst>
                <a:ext uri="{FF2B5EF4-FFF2-40B4-BE49-F238E27FC236}">
                  <a16:creationId xmlns:a16="http://schemas.microsoft.com/office/drawing/2014/main" id="{89C89408-0621-43D5-8F93-4BB641591ABC}"/>
                </a:ext>
              </a:extLst>
            </p:cNvPr>
            <p:cNvSpPr/>
            <p:nvPr/>
          </p:nvSpPr>
          <p:spPr>
            <a:xfrm>
              <a:off x="7298061" y="1138173"/>
              <a:ext cx="1724815" cy="1000087"/>
            </a:xfrm>
            <a:prstGeom prst="chevron">
              <a:avLst>
                <a:gd name="adj" fmla="val 16143"/>
              </a:avLst>
            </a:prstGeom>
            <a:solidFill>
              <a:srgbClr val="0064FF">
                <a:lumMod val="60000"/>
                <a:lumOff val="40000"/>
              </a:srgbClr>
            </a:solidFill>
            <a:ln w="12700" cap="flat">
              <a:noFill/>
              <a:miter lim="400000"/>
            </a:ln>
            <a:effectLst/>
          </p:spPr>
          <p:txBody>
            <a:bodyPr wrap="square" lIns="121920" tIns="0" rIns="0" bIns="0" numCol="1" anchor="ctr">
              <a:noAutofit/>
            </a:bodyPr>
            <a:lstStyle/>
            <a:p>
              <a:pPr marL="0" marR="0" lvl="0" indent="12700" defTabSz="914377"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600" b="1" i="0" u="none" strike="noStrike" kern="0" cap="none" spc="0" normalizeH="0" baseline="0" noProof="0" dirty="0">
                  <a:ln>
                    <a:noFill/>
                  </a:ln>
                  <a:solidFill>
                    <a:srgbClr val="FFFFFF"/>
                  </a:solidFill>
                  <a:effectLst/>
                  <a:uLnTx/>
                  <a:uFillTx/>
                  <a:latin typeface="+mj-lt"/>
                  <a:ea typeface="Helvetica Neue Medium" charset="0"/>
                  <a:cs typeface="Helvetica Neue Medium" charset="0"/>
                  <a:sym typeface="IBM Plex Sans"/>
                </a:rPr>
                <a:t>Monitor, Analyze and Manage</a:t>
              </a:r>
            </a:p>
          </p:txBody>
        </p:sp>
        <p:sp>
          <p:nvSpPr>
            <p:cNvPr id="22" name="Chevron">
              <a:extLst>
                <a:ext uri="{FF2B5EF4-FFF2-40B4-BE49-F238E27FC236}">
                  <a16:creationId xmlns:a16="http://schemas.microsoft.com/office/drawing/2014/main" id="{7E54819F-DC0A-4F99-B3B7-ACA92BCB4BD7}"/>
                </a:ext>
              </a:extLst>
            </p:cNvPr>
            <p:cNvSpPr/>
            <p:nvPr/>
          </p:nvSpPr>
          <p:spPr>
            <a:xfrm>
              <a:off x="1507430" y="1138173"/>
              <a:ext cx="1594001" cy="1000087"/>
            </a:xfrm>
            <a:prstGeom prst="chevron">
              <a:avLst>
                <a:gd name="adj" fmla="val 16143"/>
              </a:avLst>
            </a:prstGeom>
            <a:solidFill>
              <a:srgbClr val="003BC9"/>
            </a:solidFill>
            <a:ln w="12700" cap="flat">
              <a:noFill/>
              <a:miter lim="400000"/>
            </a:ln>
            <a:effectLst/>
          </p:spPr>
          <p:txBody>
            <a:bodyPr wrap="square" lIns="121920" tIns="0" rIns="0" bIns="0" numCol="1" anchor="ctr">
              <a:noAutofit/>
            </a:bodyPr>
            <a:lstStyle/>
            <a:p>
              <a:pPr marL="0" marR="0" lvl="0" indent="12700" defTabSz="914377"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600" b="1" i="0" u="none" strike="noStrike" kern="0" cap="none" spc="0" normalizeH="0" baseline="0" noProof="0" dirty="0">
                  <a:ln>
                    <a:noFill/>
                  </a:ln>
                  <a:solidFill>
                    <a:srgbClr val="FFFFFF"/>
                  </a:solidFill>
                  <a:effectLst/>
                  <a:uLnTx/>
                  <a:uFillTx/>
                  <a:latin typeface="+mj-lt"/>
                  <a:ea typeface="Helvetica Neue Medium" charset="0"/>
                  <a:cs typeface="Helvetica Neue Medium" charset="0"/>
                  <a:sym typeface="IBM Plex Sans"/>
                </a:rPr>
                <a:t>Govern, Search and Find Data </a:t>
              </a:r>
            </a:p>
          </p:txBody>
        </p:sp>
        <p:sp>
          <p:nvSpPr>
            <p:cNvPr id="23" name="Shape">
              <a:extLst>
                <a:ext uri="{FF2B5EF4-FFF2-40B4-BE49-F238E27FC236}">
                  <a16:creationId xmlns:a16="http://schemas.microsoft.com/office/drawing/2014/main" id="{8B87EA9F-18E3-4F05-A01E-7AF7E890645A}"/>
                </a:ext>
              </a:extLst>
            </p:cNvPr>
            <p:cNvSpPr/>
            <p:nvPr/>
          </p:nvSpPr>
          <p:spPr>
            <a:xfrm>
              <a:off x="78715" y="1138173"/>
              <a:ext cx="1583515" cy="999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98" y="0"/>
                  </a:lnTo>
                  <a:lnTo>
                    <a:pt x="21600" y="10800"/>
                  </a:lnTo>
                  <a:lnTo>
                    <a:pt x="19398" y="21600"/>
                  </a:lnTo>
                  <a:lnTo>
                    <a:pt x="0" y="21600"/>
                  </a:lnTo>
                  <a:close/>
                </a:path>
              </a:pathLst>
            </a:custGeom>
            <a:solidFill>
              <a:srgbClr val="1C3449"/>
            </a:solidFill>
            <a:ln w="12700" cap="flat">
              <a:noFill/>
              <a:miter lim="400000"/>
            </a:ln>
            <a:effectLst/>
          </p:spPr>
          <p:txBody>
            <a:bodyPr wrap="square" lIns="121920" tIns="0" rIns="0" bIns="0" numCol="1" anchor="ctr">
              <a:noAutofit/>
            </a:bodyPr>
            <a:lstStyle/>
            <a:p>
              <a:pPr marL="82549" marR="0" lvl="0" indent="0" defTabSz="914377"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600" b="1" i="0" u="none" strike="noStrike" kern="0" cap="none" spc="0" normalizeH="0" baseline="0" noProof="0" dirty="0">
                  <a:ln>
                    <a:noFill/>
                  </a:ln>
                  <a:solidFill>
                    <a:srgbClr val="FFFFFF"/>
                  </a:solidFill>
                  <a:effectLst/>
                  <a:uLnTx/>
                  <a:uFillTx/>
                  <a:latin typeface="+mj-lt"/>
                  <a:ea typeface="Helvetica Neue Medium" charset="0"/>
                  <a:cs typeface="Helvetica Neue Medium" charset="0"/>
                  <a:sym typeface="IBM Plex Sans"/>
                </a:rPr>
                <a:t>Collect, Connect &amp; </a:t>
              </a:r>
              <a:br>
                <a:rPr kumimoji="0" lang="en-US" sz="1600" b="1" i="0" u="none" strike="noStrike" kern="0" cap="none" spc="0" normalizeH="0" baseline="0" noProof="0" dirty="0">
                  <a:ln>
                    <a:noFill/>
                  </a:ln>
                  <a:solidFill>
                    <a:srgbClr val="FFFFFF"/>
                  </a:solidFill>
                  <a:effectLst/>
                  <a:uLnTx/>
                  <a:uFillTx/>
                  <a:latin typeface="+mj-lt"/>
                  <a:ea typeface="Helvetica Neue Medium" charset="0"/>
                  <a:cs typeface="Helvetica Neue Medium" charset="0"/>
                  <a:sym typeface="IBM Plex Sans"/>
                </a:rPr>
              </a:br>
              <a:r>
                <a:rPr kumimoji="0" lang="en-US" sz="1600" b="1" i="0" u="none" strike="noStrike" kern="0" cap="none" spc="0" normalizeH="0" baseline="0" noProof="0" dirty="0">
                  <a:ln>
                    <a:noFill/>
                  </a:ln>
                  <a:solidFill>
                    <a:srgbClr val="FFFFFF"/>
                  </a:solidFill>
                  <a:effectLst/>
                  <a:uLnTx/>
                  <a:uFillTx/>
                  <a:latin typeface="+mj-lt"/>
                  <a:ea typeface="Helvetica Neue Medium" charset="0"/>
                  <a:cs typeface="Helvetica Neue Medium" charset="0"/>
                  <a:sym typeface="IBM Plex Sans"/>
                </a:rPr>
                <a:t>Access Data</a:t>
              </a:r>
            </a:p>
          </p:txBody>
        </p:sp>
      </p:grpSp>
      <p:sp>
        <p:nvSpPr>
          <p:cNvPr id="24" name="A Watson Teacher  can manage all data and models needed for training any Watson service from the same place.">
            <a:extLst>
              <a:ext uri="{FF2B5EF4-FFF2-40B4-BE49-F238E27FC236}">
                <a16:creationId xmlns:a16="http://schemas.microsoft.com/office/drawing/2014/main" id="{3249B67F-C19C-42BB-A8A0-A85FB2137602}"/>
              </a:ext>
            </a:extLst>
          </p:cNvPr>
          <p:cNvSpPr/>
          <p:nvPr/>
        </p:nvSpPr>
        <p:spPr>
          <a:xfrm>
            <a:off x="143892" y="2731078"/>
            <a:ext cx="1687392" cy="2975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noAutofit/>
          </a:bodyPr>
          <a:lstStyle/>
          <a:p>
            <a:pPr defTabSz="609585">
              <a:defRPr sz="800">
                <a:latin typeface="IBM Plex Sans"/>
                <a:ea typeface="IBM Plex Sans"/>
                <a:cs typeface="IBM Plex Sans"/>
                <a:sym typeface="IBM Plex Sans"/>
              </a:defRPr>
            </a:pPr>
            <a:r>
              <a:rPr lang="en-US" sz="1600" b="1" dirty="0">
                <a:solidFill>
                  <a:srgbClr val="000000"/>
                </a:solidFill>
                <a:ea typeface="IBM Plex Sans"/>
                <a:cs typeface="IBM Plex Sans"/>
                <a:sym typeface="IBM Plex Sans"/>
              </a:rPr>
              <a:t>Connect</a:t>
            </a:r>
            <a:r>
              <a:rPr lang="en-US" sz="1600" dirty="0">
                <a:solidFill>
                  <a:srgbClr val="000000"/>
                </a:solidFill>
                <a:ea typeface="IBM Plex Sans"/>
                <a:cs typeface="IBM Plex Sans"/>
                <a:sym typeface="IBM Plex Sans"/>
              </a:rPr>
              <a:t> and discover content from multiple data sources in the cloud or on premises. Bring </a:t>
            </a:r>
            <a:r>
              <a:rPr lang="en-US" sz="1600" b="1" dirty="0">
                <a:solidFill>
                  <a:srgbClr val="000000"/>
                </a:solidFill>
                <a:ea typeface="IBM Plex Sans"/>
                <a:cs typeface="IBM Plex Sans"/>
                <a:sym typeface="IBM Plex Sans"/>
              </a:rPr>
              <a:t>structured</a:t>
            </a:r>
            <a:r>
              <a:rPr lang="en-US" sz="1600" dirty="0">
                <a:solidFill>
                  <a:srgbClr val="000000"/>
                </a:solidFill>
                <a:ea typeface="IBM Plex Sans"/>
                <a:cs typeface="IBM Plex Sans"/>
                <a:sym typeface="IBM Plex Sans"/>
              </a:rPr>
              <a:t> and </a:t>
            </a:r>
            <a:r>
              <a:rPr lang="en-US" sz="1600" b="1" dirty="0">
                <a:solidFill>
                  <a:srgbClr val="000000"/>
                </a:solidFill>
                <a:ea typeface="IBM Plex Sans"/>
                <a:cs typeface="IBM Plex Sans"/>
                <a:sym typeface="IBM Plex Sans"/>
              </a:rPr>
              <a:t>unstructured</a:t>
            </a:r>
            <a:r>
              <a:rPr lang="en-US" sz="1600" dirty="0">
                <a:solidFill>
                  <a:srgbClr val="000000"/>
                </a:solidFill>
                <a:ea typeface="IBM Plex Sans"/>
                <a:cs typeface="IBM Plex Sans"/>
                <a:sym typeface="IBM Plex Sans"/>
              </a:rPr>
              <a:t> data to one toolkit.</a:t>
            </a:r>
            <a:endParaRPr sz="1600" dirty="0">
              <a:solidFill>
                <a:srgbClr val="000000"/>
              </a:solidFill>
              <a:ea typeface="IBM Plex Sans"/>
              <a:cs typeface="IBM Plex Sans"/>
              <a:sym typeface="IBM Plex Sans"/>
            </a:endParaRPr>
          </a:p>
        </p:txBody>
      </p:sp>
      <p:sp>
        <p:nvSpPr>
          <p:cNvPr id="25" name="A Watson Teacher  can identify the data needed to train Watson to understand my domain.">
            <a:extLst>
              <a:ext uri="{FF2B5EF4-FFF2-40B4-BE49-F238E27FC236}">
                <a16:creationId xmlns:a16="http://schemas.microsoft.com/office/drawing/2014/main" id="{0EE403F1-75C7-464A-9E60-18B245129156}"/>
              </a:ext>
            </a:extLst>
          </p:cNvPr>
          <p:cNvSpPr/>
          <p:nvPr/>
        </p:nvSpPr>
        <p:spPr>
          <a:xfrm>
            <a:off x="3879499" y="2712909"/>
            <a:ext cx="1890812" cy="27782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noAutofit/>
          </a:bodyPr>
          <a:lstStyle/>
          <a:p>
            <a:pPr defTabSz="609585">
              <a:defRPr sz="800">
                <a:latin typeface="IBM Plex Sans"/>
                <a:ea typeface="IBM Plex Sans"/>
                <a:cs typeface="IBM Plex Sans"/>
                <a:sym typeface="IBM Plex Sans"/>
              </a:defRPr>
            </a:pPr>
            <a:r>
              <a:rPr lang="en-US" sz="1600" dirty="0">
                <a:solidFill>
                  <a:srgbClr val="000000"/>
                </a:solidFill>
                <a:ea typeface="IBM Plex Sans"/>
                <a:cs typeface="IBM Plex Sans"/>
                <a:sym typeface="IBM Plex Sans"/>
              </a:rPr>
              <a:t>Clean and prepare your data with </a:t>
            </a:r>
            <a:r>
              <a:rPr lang="en-US" sz="1600" b="1" dirty="0">
                <a:solidFill>
                  <a:srgbClr val="000000"/>
                </a:solidFill>
                <a:ea typeface="IBM Plex Sans"/>
                <a:cs typeface="IBM Plex Sans"/>
                <a:sym typeface="IBM Plex Sans"/>
              </a:rPr>
              <a:t>Data Stage or ETL Tooling.</a:t>
            </a:r>
            <a:br>
              <a:rPr lang="en-US" sz="1600" b="1" dirty="0">
                <a:solidFill>
                  <a:srgbClr val="000000"/>
                </a:solidFill>
                <a:ea typeface="IBM Plex Sans"/>
                <a:cs typeface="IBM Plex Sans"/>
                <a:sym typeface="IBM Plex Sans"/>
              </a:rPr>
            </a:br>
            <a:r>
              <a:rPr lang="en-US" sz="1600" dirty="0">
                <a:solidFill>
                  <a:srgbClr val="000000"/>
                </a:solidFill>
                <a:ea typeface="IBM Plex Sans"/>
                <a:cs typeface="IBM Plex Sans"/>
                <a:sym typeface="IBM Plex Sans"/>
              </a:rPr>
              <a:t>Use popular open source libraries to prepare unstructured data.</a:t>
            </a:r>
            <a:endParaRPr sz="1600" b="1" dirty="0">
              <a:solidFill>
                <a:srgbClr val="000000"/>
              </a:solidFill>
              <a:ea typeface="IBM Plex Sans"/>
              <a:cs typeface="IBM Plex Sans"/>
              <a:sym typeface="IBM Plex Sans"/>
            </a:endParaRPr>
          </a:p>
        </p:txBody>
      </p:sp>
      <p:sp>
        <p:nvSpPr>
          <p:cNvPr id="26" name="A Watson Teacher can quickly create a client ready model of Watson VR in any domain in less than a day worth of work.">
            <a:extLst>
              <a:ext uri="{FF2B5EF4-FFF2-40B4-BE49-F238E27FC236}">
                <a16:creationId xmlns:a16="http://schemas.microsoft.com/office/drawing/2014/main" id="{6764E83F-CC07-468C-A9B1-5BB7261F55EF}"/>
              </a:ext>
            </a:extLst>
          </p:cNvPr>
          <p:cNvSpPr/>
          <p:nvPr/>
        </p:nvSpPr>
        <p:spPr>
          <a:xfrm>
            <a:off x="5711940" y="2694699"/>
            <a:ext cx="2139316" cy="39375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noAutofit/>
          </a:bodyPr>
          <a:lstStyle/>
          <a:p>
            <a:pPr defTabSz="609585">
              <a:defRPr sz="800">
                <a:latin typeface="IBM Plex Sans"/>
                <a:ea typeface="IBM Plex Sans"/>
                <a:cs typeface="IBM Plex Sans"/>
                <a:sym typeface="IBM Plex Sans"/>
              </a:defRPr>
            </a:pPr>
            <a:r>
              <a:rPr lang="en-US" sz="1600" b="1" dirty="0">
                <a:solidFill>
                  <a:srgbClr val="000000"/>
                </a:solidFill>
                <a:ea typeface="IBM Plex Sans"/>
                <a:cs typeface="IBM Plex Sans"/>
                <a:sym typeface="IBM Plex Sans"/>
              </a:rPr>
              <a:t>Democratize</a:t>
            </a:r>
            <a:r>
              <a:rPr lang="en-US" sz="1600" dirty="0">
                <a:solidFill>
                  <a:srgbClr val="000000"/>
                </a:solidFill>
                <a:ea typeface="IBM Plex Sans"/>
                <a:cs typeface="IBM Plex Sans"/>
                <a:sym typeface="IBM Plex Sans"/>
              </a:rPr>
              <a:t> the creation of ML and DL models. Design your AI models </a:t>
            </a:r>
            <a:r>
              <a:rPr lang="en-US" sz="1600" b="1" dirty="0">
                <a:solidFill>
                  <a:srgbClr val="000000"/>
                </a:solidFill>
                <a:ea typeface="IBM Plex Sans"/>
                <a:cs typeface="IBM Plex Sans"/>
                <a:sym typeface="IBM Plex Sans"/>
              </a:rPr>
              <a:t>programmatically</a:t>
            </a:r>
            <a:r>
              <a:rPr lang="en-US" sz="1600" dirty="0">
                <a:solidFill>
                  <a:srgbClr val="000000"/>
                </a:solidFill>
                <a:ea typeface="IBM Plex Sans"/>
                <a:cs typeface="IBM Plex Sans"/>
                <a:sym typeface="IBM Plex Sans"/>
              </a:rPr>
              <a:t> or </a:t>
            </a:r>
            <a:r>
              <a:rPr lang="en-US" sz="1600" b="1" dirty="0">
                <a:solidFill>
                  <a:srgbClr val="000000"/>
                </a:solidFill>
                <a:ea typeface="IBM Plex Sans"/>
                <a:cs typeface="IBM Plex Sans"/>
                <a:sym typeface="IBM Plex Sans"/>
              </a:rPr>
              <a:t>visually</a:t>
            </a:r>
            <a:r>
              <a:rPr lang="en-US" sz="1600" dirty="0">
                <a:solidFill>
                  <a:srgbClr val="000000"/>
                </a:solidFill>
                <a:ea typeface="IBM Plex Sans"/>
                <a:cs typeface="IBM Plex Sans"/>
                <a:sym typeface="IBM Plex Sans"/>
              </a:rPr>
              <a:t> with the most popular </a:t>
            </a:r>
            <a:r>
              <a:rPr lang="en-US" sz="1600" b="1" dirty="0">
                <a:solidFill>
                  <a:srgbClr val="000000"/>
                </a:solidFill>
                <a:ea typeface="IBM Plex Sans"/>
                <a:cs typeface="IBM Plex Sans"/>
                <a:sym typeface="IBM Plex Sans"/>
              </a:rPr>
              <a:t>open source </a:t>
            </a:r>
            <a:r>
              <a:rPr lang="en-US" sz="1600" dirty="0">
                <a:solidFill>
                  <a:srgbClr val="000000"/>
                </a:solidFill>
                <a:ea typeface="IBM Plex Sans"/>
                <a:cs typeface="IBM Plex Sans"/>
                <a:sym typeface="IBM Plex Sans"/>
              </a:rPr>
              <a:t>and IBM ML/DL frameworks or leverage transfer learning on </a:t>
            </a:r>
            <a:r>
              <a:rPr lang="en-US" sz="1600" b="1" dirty="0">
                <a:solidFill>
                  <a:srgbClr val="000000"/>
                </a:solidFill>
                <a:ea typeface="IBM Plex Sans"/>
                <a:cs typeface="IBM Plex Sans"/>
                <a:sym typeface="IBM Plex Sans"/>
              </a:rPr>
              <a:t>pre-trained</a:t>
            </a:r>
            <a:r>
              <a:rPr lang="en-US" sz="1600" dirty="0">
                <a:solidFill>
                  <a:srgbClr val="000000"/>
                </a:solidFill>
                <a:ea typeface="IBM Plex Sans"/>
                <a:cs typeface="IBM Plex Sans"/>
                <a:sym typeface="IBM Plex Sans"/>
              </a:rPr>
              <a:t> models using </a:t>
            </a:r>
            <a:r>
              <a:rPr lang="en-US" sz="1600" b="1" dirty="0">
                <a:solidFill>
                  <a:srgbClr val="000000"/>
                </a:solidFill>
                <a:ea typeface="IBM Plex Sans"/>
                <a:cs typeface="IBM Plex Sans"/>
                <a:sym typeface="IBM Plex Sans"/>
              </a:rPr>
              <a:t>analytics tools </a:t>
            </a:r>
            <a:r>
              <a:rPr lang="en-US" sz="1600" dirty="0">
                <a:solidFill>
                  <a:srgbClr val="000000"/>
                </a:solidFill>
                <a:ea typeface="IBM Plex Sans"/>
                <a:cs typeface="IBM Plex Sans"/>
                <a:sym typeface="IBM Plex Sans"/>
              </a:rPr>
              <a:t>to adapt to your business domain. Train at scale on </a:t>
            </a:r>
            <a:r>
              <a:rPr lang="en-US" sz="1600" b="1" dirty="0">
                <a:solidFill>
                  <a:srgbClr val="000000"/>
                </a:solidFill>
                <a:ea typeface="IBM Plex Sans"/>
                <a:cs typeface="IBM Plex Sans"/>
                <a:sym typeface="IBM Plex Sans"/>
              </a:rPr>
              <a:t>GPUs</a:t>
            </a:r>
            <a:r>
              <a:rPr lang="en-US" sz="1600" dirty="0">
                <a:solidFill>
                  <a:srgbClr val="000000"/>
                </a:solidFill>
                <a:ea typeface="IBM Plex Sans"/>
                <a:cs typeface="IBM Plex Sans"/>
                <a:sym typeface="IBM Plex Sans"/>
              </a:rPr>
              <a:t> and </a:t>
            </a:r>
            <a:r>
              <a:rPr lang="en-US" sz="1600" b="1" dirty="0">
                <a:solidFill>
                  <a:srgbClr val="000000"/>
                </a:solidFill>
                <a:ea typeface="IBM Plex Sans"/>
                <a:cs typeface="IBM Plex Sans"/>
                <a:sym typeface="IBM Plex Sans"/>
              </a:rPr>
              <a:t>distributed</a:t>
            </a:r>
            <a:r>
              <a:rPr lang="en-US" sz="1600" dirty="0">
                <a:solidFill>
                  <a:srgbClr val="000000"/>
                </a:solidFill>
                <a:ea typeface="IBM Plex Sans"/>
                <a:cs typeface="IBM Plex Sans"/>
                <a:sym typeface="IBM Plex Sans"/>
              </a:rPr>
              <a:t> compute</a:t>
            </a:r>
            <a:endParaRPr sz="1600" dirty="0">
              <a:solidFill>
                <a:srgbClr val="000000"/>
              </a:solidFill>
              <a:ea typeface="IBM Plex Sans"/>
              <a:cs typeface="IBM Plex Sans"/>
              <a:sym typeface="IBM Plex Sans"/>
            </a:endParaRPr>
          </a:p>
        </p:txBody>
      </p:sp>
      <p:sp>
        <p:nvSpPr>
          <p:cNvPr id="27" name="As a Watson Teacher I can know how my work impacts Watson’s understanding of my domain, and I can communicate the outcome with my team in one click.">
            <a:extLst>
              <a:ext uri="{FF2B5EF4-FFF2-40B4-BE49-F238E27FC236}">
                <a16:creationId xmlns:a16="http://schemas.microsoft.com/office/drawing/2014/main" id="{1BAD5E6C-8A96-4FD2-9C42-A785863FC197}"/>
              </a:ext>
            </a:extLst>
          </p:cNvPr>
          <p:cNvSpPr/>
          <p:nvPr/>
        </p:nvSpPr>
        <p:spPr>
          <a:xfrm>
            <a:off x="7818526" y="2752572"/>
            <a:ext cx="1826268" cy="25370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noAutofit/>
          </a:bodyPr>
          <a:lstStyle/>
          <a:p>
            <a:pPr defTabSz="609585">
              <a:defRPr sz="800">
                <a:latin typeface="IBM Plex Sans"/>
                <a:ea typeface="IBM Plex Sans"/>
                <a:cs typeface="IBM Plex Sans"/>
                <a:sym typeface="IBM Plex Sans"/>
              </a:defRPr>
            </a:pPr>
            <a:r>
              <a:rPr lang="en-US" sz="1600" dirty="0">
                <a:solidFill>
                  <a:srgbClr val="000000"/>
                </a:solidFill>
                <a:ea typeface="IBM Plex Sans"/>
                <a:cs typeface="IBM Plex Sans"/>
                <a:sym typeface="IBM Plex Sans"/>
              </a:rPr>
              <a:t>Deploy your models easily and have them </a:t>
            </a:r>
            <a:r>
              <a:rPr lang="en-US" sz="1600" b="1" dirty="0">
                <a:solidFill>
                  <a:srgbClr val="000000"/>
                </a:solidFill>
                <a:ea typeface="IBM Plex Sans"/>
                <a:cs typeface="IBM Plex Sans"/>
                <a:sym typeface="IBM Plex Sans"/>
              </a:rPr>
              <a:t>scale automatically </a:t>
            </a:r>
            <a:r>
              <a:rPr lang="en-US" sz="1600" dirty="0">
                <a:solidFill>
                  <a:srgbClr val="000000"/>
                </a:solidFill>
                <a:ea typeface="IBM Plex Sans"/>
                <a:cs typeface="IBM Plex Sans"/>
                <a:sym typeface="IBM Plex Sans"/>
              </a:rPr>
              <a:t>for online, batch or streaming use cases</a:t>
            </a:r>
          </a:p>
          <a:p>
            <a:pPr defTabSz="609585">
              <a:defRPr sz="800">
                <a:latin typeface="IBM Plex Sans"/>
                <a:ea typeface="IBM Plex Sans"/>
                <a:cs typeface="IBM Plex Sans"/>
                <a:sym typeface="IBM Plex Sans"/>
              </a:defRPr>
            </a:pPr>
            <a:endParaRPr lang="en-US" sz="1600" dirty="0">
              <a:solidFill>
                <a:srgbClr val="000000"/>
              </a:solidFill>
              <a:ea typeface="IBM Plex Sans"/>
              <a:cs typeface="IBM Plex Sans"/>
              <a:sym typeface="IBM Plex Sans"/>
            </a:endParaRPr>
          </a:p>
        </p:txBody>
      </p:sp>
      <p:sp>
        <p:nvSpPr>
          <p:cNvPr id="28" name="As a Performance Manager I can know how my work impacts Watson and communicate the outcome with my team in one click.">
            <a:extLst>
              <a:ext uri="{FF2B5EF4-FFF2-40B4-BE49-F238E27FC236}">
                <a16:creationId xmlns:a16="http://schemas.microsoft.com/office/drawing/2014/main" id="{24D3FECC-1A80-4163-850F-CEE31370BDFC}"/>
              </a:ext>
            </a:extLst>
          </p:cNvPr>
          <p:cNvSpPr/>
          <p:nvPr/>
        </p:nvSpPr>
        <p:spPr>
          <a:xfrm>
            <a:off x="9644793" y="2752571"/>
            <a:ext cx="2048216" cy="32894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noAutofit/>
          </a:bodyPr>
          <a:lstStyle/>
          <a:p>
            <a:pPr defTabSz="609585">
              <a:defRPr sz="800">
                <a:latin typeface="IBM Plex Sans"/>
                <a:ea typeface="IBM Plex Sans"/>
                <a:cs typeface="IBM Plex Sans"/>
                <a:sym typeface="IBM Plex Sans"/>
              </a:defRPr>
            </a:pPr>
            <a:r>
              <a:rPr lang="en-US" sz="1600" dirty="0">
                <a:solidFill>
                  <a:srgbClr val="000000"/>
                </a:solidFill>
                <a:ea typeface="IBM Plex Sans"/>
                <a:cs typeface="IBM Plex Sans"/>
                <a:sym typeface="IBM Plex Sans"/>
              </a:rPr>
              <a:t>Monitor the performance of the models in production and trigger automatic retraining and redeployment of models. Build </a:t>
            </a:r>
            <a:r>
              <a:rPr lang="en-US" sz="1600" b="1" dirty="0">
                <a:solidFill>
                  <a:srgbClr val="000000"/>
                </a:solidFill>
                <a:ea typeface="IBM Plex Sans"/>
                <a:cs typeface="IBM Plex Sans"/>
                <a:sym typeface="IBM Plex Sans"/>
              </a:rPr>
              <a:t>Enterprise Trust </a:t>
            </a:r>
            <a:r>
              <a:rPr lang="en-US" sz="1600" dirty="0">
                <a:solidFill>
                  <a:srgbClr val="000000"/>
                </a:solidFill>
                <a:ea typeface="IBM Plex Sans"/>
                <a:cs typeface="IBM Plex Sans"/>
                <a:sym typeface="IBM Plex Sans"/>
              </a:rPr>
              <a:t>with Bias Detection, Mitigation Model </a:t>
            </a:r>
            <a:r>
              <a:rPr lang="en-US" sz="1600" b="1" dirty="0">
                <a:solidFill>
                  <a:srgbClr val="000000"/>
                </a:solidFill>
                <a:ea typeface="IBM Plex Sans"/>
                <a:cs typeface="IBM Plex Sans"/>
                <a:sym typeface="IBM Plex Sans"/>
              </a:rPr>
              <a:t>Robustness</a:t>
            </a:r>
            <a:r>
              <a:rPr lang="en-US" sz="1600" dirty="0">
                <a:solidFill>
                  <a:srgbClr val="000000"/>
                </a:solidFill>
                <a:ea typeface="IBM Plex Sans"/>
                <a:cs typeface="IBM Plex Sans"/>
                <a:sym typeface="IBM Plex Sans"/>
              </a:rPr>
              <a:t> and Testing Service Model </a:t>
            </a:r>
            <a:r>
              <a:rPr lang="en-US" sz="1600" b="1" dirty="0">
                <a:solidFill>
                  <a:srgbClr val="000000"/>
                </a:solidFill>
                <a:ea typeface="IBM Plex Sans"/>
                <a:cs typeface="IBM Plex Sans"/>
                <a:sym typeface="IBM Plex Sans"/>
              </a:rPr>
              <a:t>Security</a:t>
            </a:r>
            <a:r>
              <a:rPr lang="en-US" sz="1600" dirty="0">
                <a:solidFill>
                  <a:srgbClr val="000000"/>
                </a:solidFill>
                <a:ea typeface="IBM Plex Sans"/>
                <a:cs typeface="IBM Plex Sans"/>
                <a:sym typeface="IBM Plex Sans"/>
              </a:rPr>
              <a:t>.</a:t>
            </a:r>
            <a:endParaRPr sz="1600" dirty="0">
              <a:solidFill>
                <a:srgbClr val="000000"/>
              </a:solidFill>
              <a:ea typeface="IBM Plex Sans"/>
              <a:cs typeface="IBM Plex Sans"/>
              <a:sym typeface="IBM Plex Sans"/>
            </a:endParaRPr>
          </a:p>
        </p:txBody>
      </p:sp>
      <p:sp>
        <p:nvSpPr>
          <p:cNvPr id="29" name="A Watson Teacher  can manage all data and models needed for training any Watson service from the same place.">
            <a:extLst>
              <a:ext uri="{FF2B5EF4-FFF2-40B4-BE49-F238E27FC236}">
                <a16:creationId xmlns:a16="http://schemas.microsoft.com/office/drawing/2014/main" id="{7C97EB63-947A-4EA0-A78A-3492CC01B434}"/>
              </a:ext>
            </a:extLst>
          </p:cNvPr>
          <p:cNvSpPr/>
          <p:nvPr/>
        </p:nvSpPr>
        <p:spPr>
          <a:xfrm>
            <a:off x="1953965" y="2731078"/>
            <a:ext cx="1890809" cy="37862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noAutofit/>
          </a:bodyPr>
          <a:lstStyle/>
          <a:p>
            <a:pPr defTabSz="609585">
              <a:defRPr sz="800">
                <a:latin typeface="IBM Plex Sans"/>
                <a:ea typeface="IBM Plex Sans"/>
                <a:cs typeface="IBM Plex Sans"/>
                <a:sym typeface="IBM Plex Sans"/>
              </a:defRPr>
            </a:pPr>
            <a:r>
              <a:rPr lang="en-US" sz="1600" b="1" dirty="0">
                <a:solidFill>
                  <a:srgbClr val="000000"/>
                </a:solidFill>
                <a:ea typeface="IBM Plex Sans"/>
                <a:cs typeface="IBM Plex Sans"/>
                <a:sym typeface="IBM Plex Sans"/>
              </a:rPr>
              <a:t>Find</a:t>
            </a:r>
            <a:r>
              <a:rPr lang="en-US" sz="1600" dirty="0">
                <a:solidFill>
                  <a:srgbClr val="000000"/>
                </a:solidFill>
                <a:ea typeface="IBM Plex Sans"/>
                <a:cs typeface="IBM Plex Sans"/>
                <a:sym typeface="IBM Plex Sans"/>
              </a:rPr>
              <a:t> data (structured, unstructured) and AI assets (e.g., ML/DL models, notebooks, Watson Data Kits) in the </a:t>
            </a:r>
            <a:r>
              <a:rPr lang="en-US" sz="1600" b="1" dirty="0">
                <a:solidFill>
                  <a:srgbClr val="000000"/>
                </a:solidFill>
                <a:ea typeface="IBM Plex Sans"/>
                <a:cs typeface="IBM Plex Sans"/>
                <a:sym typeface="IBM Plex Sans"/>
              </a:rPr>
              <a:t> Project Assets </a:t>
            </a:r>
            <a:r>
              <a:rPr lang="en-US" sz="1600" dirty="0">
                <a:solidFill>
                  <a:srgbClr val="000000"/>
                </a:solidFill>
                <a:ea typeface="IBM Plex Sans"/>
                <a:cs typeface="IBM Plex Sans"/>
                <a:sym typeface="IBM Plex Sans"/>
              </a:rPr>
              <a:t> with intelligent search and giving the right access to the right users.</a:t>
            </a:r>
            <a:endParaRPr sz="1600" dirty="0">
              <a:solidFill>
                <a:srgbClr val="000000"/>
              </a:solidFill>
              <a:ea typeface="IBM Plex Sans"/>
              <a:cs typeface="IBM Plex Sans"/>
              <a:sym typeface="IBM Plex Sans"/>
            </a:endParaRPr>
          </a:p>
        </p:txBody>
      </p:sp>
    </p:spTree>
    <p:extLst>
      <p:ext uri="{BB962C8B-B14F-4D97-AF65-F5344CB8AC3E}">
        <p14:creationId xmlns:p14="http://schemas.microsoft.com/office/powerpoint/2010/main" val="3965270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a:extLst>
              <a:ext uri="{FF2B5EF4-FFF2-40B4-BE49-F238E27FC236}">
                <a16:creationId xmlns:a16="http://schemas.microsoft.com/office/drawing/2014/main" id="{386BC7FD-5DA7-4B93-A78D-5B7D60119519}"/>
              </a:ext>
            </a:extLst>
          </p:cNvPr>
          <p:cNvSpPr/>
          <p:nvPr/>
        </p:nvSpPr>
        <p:spPr>
          <a:xfrm>
            <a:off x="223980" y="708812"/>
            <a:ext cx="11802107" cy="733198"/>
          </a:xfrm>
          <a:prstGeom prst="rect">
            <a:avLst/>
          </a:prstGeom>
          <a:solidFill>
            <a:schemeClr val="accent2">
              <a:lumMod val="75000"/>
            </a:schemeClr>
          </a:solidFill>
          <a:ln w="3175">
            <a:miter lim="400000"/>
          </a:ln>
        </p:spPr>
        <p:txBody>
          <a:bodyPr lIns="182880" tIns="182880" rIns="19050" bIns="19050" anchor="t" anchorCtr="0"/>
          <a:lstStyle/>
          <a:p>
            <a:pPr defTabSz="685783"/>
            <a:r>
              <a:rPr lang="en-US" sz="2800" b="1" dirty="0">
                <a:solidFill>
                  <a:srgbClr val="FFFFFF"/>
                </a:solidFill>
                <a:ea typeface="Helvetica Neue" charset="0"/>
                <a:cs typeface="Helvetica Neue" charset="0"/>
              </a:rPr>
              <a:t>ICP For Data - </a:t>
            </a:r>
            <a:r>
              <a:rPr lang="en-US" sz="2800" dirty="0">
                <a:solidFill>
                  <a:srgbClr val="FFFFFF"/>
                </a:solidFill>
                <a:ea typeface="Helvetica Neue Light" charset="0"/>
                <a:cs typeface="Helvetica Neue Light" charset="0"/>
              </a:rPr>
              <a:t>Comprehensive set of tools for the end-to-end AI workflow</a:t>
            </a:r>
          </a:p>
        </p:txBody>
      </p:sp>
      <p:sp>
        <p:nvSpPr>
          <p:cNvPr id="88" name="TextBox 87">
            <a:extLst>
              <a:ext uri="{FF2B5EF4-FFF2-40B4-BE49-F238E27FC236}">
                <a16:creationId xmlns:a16="http://schemas.microsoft.com/office/drawing/2014/main" id="{367D191A-6402-4999-8AD3-D66F7F08C10B}"/>
              </a:ext>
            </a:extLst>
          </p:cNvPr>
          <p:cNvSpPr txBox="1"/>
          <p:nvPr/>
        </p:nvSpPr>
        <p:spPr>
          <a:xfrm>
            <a:off x="258706" y="1442010"/>
            <a:ext cx="6373163" cy="5102166"/>
          </a:xfrm>
          <a:prstGeom prst="rect">
            <a:avLst/>
          </a:prstGeom>
          <a:noFill/>
        </p:spPr>
        <p:txBody>
          <a:bodyPr wrap="square" rtlCol="0">
            <a:spAutoFit/>
          </a:bodyPr>
          <a:lstStyle/>
          <a:p>
            <a:pPr marL="173038" indent="-173038" defTabSz="685783">
              <a:lnSpc>
                <a:spcPct val="150000"/>
              </a:lnSpc>
              <a:buFont typeface="Arial" charset="0"/>
              <a:buChar char="•"/>
            </a:pPr>
            <a:r>
              <a:rPr lang="en-US" sz="2400" dirty="0">
                <a:solidFill>
                  <a:srgbClr val="000000"/>
                </a:solidFill>
                <a:ea typeface="Helvetica Neue" charset="0"/>
                <a:cs typeface="Helvetica Neue" charset="0"/>
              </a:rPr>
              <a:t>Create, collaborate, deploy, and monitor</a:t>
            </a:r>
          </a:p>
          <a:p>
            <a:pPr marL="173038" indent="-173038" defTabSz="685783">
              <a:lnSpc>
                <a:spcPct val="150000"/>
              </a:lnSpc>
              <a:buFont typeface="Arial" charset="0"/>
              <a:buChar char="•"/>
            </a:pPr>
            <a:r>
              <a:rPr lang="en-US" altLang="en-US" sz="2400" dirty="0">
                <a:solidFill>
                  <a:srgbClr val="000000"/>
                </a:solidFill>
                <a:ea typeface="Helvetica Neue" charset="0"/>
                <a:cs typeface="Helvetica Neue" charset="0"/>
              </a:rPr>
              <a:t>Best of breed open source &amp; IBM tools </a:t>
            </a:r>
          </a:p>
          <a:p>
            <a:pPr marL="173038" indent="-173038" defTabSz="685783">
              <a:lnSpc>
                <a:spcPct val="150000"/>
              </a:lnSpc>
              <a:buFont typeface="Arial" charset="0"/>
              <a:buChar char="•"/>
            </a:pPr>
            <a:r>
              <a:rPr lang="en-US" altLang="en-US" sz="2400" dirty="0">
                <a:solidFill>
                  <a:srgbClr val="000000"/>
                </a:solidFill>
                <a:ea typeface="Helvetica Neue" charset="0"/>
                <a:cs typeface="Helvetica Neue" charset="0"/>
              </a:rPr>
              <a:t>Code (R, Python or Scala) and no-code/visual modeling tools </a:t>
            </a:r>
          </a:p>
          <a:p>
            <a:pPr marL="173038" indent="-173038" defTabSz="685783">
              <a:lnSpc>
                <a:spcPct val="150000"/>
              </a:lnSpc>
              <a:buFont typeface="Arial" charset="0"/>
              <a:buChar char="•"/>
            </a:pPr>
            <a:r>
              <a:rPr lang="en-US" altLang="en-US" sz="2400" dirty="0">
                <a:solidFill>
                  <a:srgbClr val="000000"/>
                </a:solidFill>
                <a:ea typeface="Helvetica Neue" charset="0"/>
                <a:cs typeface="Helvetica Neue" charset="0"/>
              </a:rPr>
              <a:t>Most popular open source frameworks</a:t>
            </a:r>
          </a:p>
          <a:p>
            <a:pPr marL="173038" indent="-173038" defTabSz="685783">
              <a:lnSpc>
                <a:spcPct val="150000"/>
              </a:lnSpc>
              <a:buFont typeface="Arial" charset="0"/>
              <a:buChar char="•"/>
            </a:pPr>
            <a:r>
              <a:rPr lang="en-US" altLang="en-US" sz="2400" dirty="0">
                <a:solidFill>
                  <a:srgbClr val="000000"/>
                </a:solidFill>
                <a:ea typeface="Helvetica Neue" charset="0"/>
                <a:cs typeface="Helvetica Neue" charset="0"/>
              </a:rPr>
              <a:t>IBM best-in-class frameworks</a:t>
            </a:r>
          </a:p>
          <a:p>
            <a:pPr marL="173038" indent="-173038" defTabSz="685783">
              <a:lnSpc>
                <a:spcPct val="150000"/>
              </a:lnSpc>
              <a:buFont typeface="Arial" charset="0"/>
              <a:buChar char="•"/>
            </a:pPr>
            <a:r>
              <a:rPr lang="en-US" altLang="en-US" sz="2400" dirty="0">
                <a:solidFill>
                  <a:srgbClr val="000000"/>
                </a:solidFill>
                <a:ea typeface="Helvetica Neue" charset="0"/>
                <a:cs typeface="Helvetica Neue" charset="0"/>
              </a:rPr>
              <a:t>Container-based resource management</a:t>
            </a:r>
          </a:p>
          <a:p>
            <a:pPr marL="173038" indent="-173038" defTabSz="685783">
              <a:lnSpc>
                <a:spcPct val="150000"/>
              </a:lnSpc>
              <a:buFont typeface="Arial" charset="0"/>
              <a:buChar char="•"/>
            </a:pPr>
            <a:r>
              <a:rPr lang="en-US" altLang="en-US" sz="2400" dirty="0">
                <a:solidFill>
                  <a:srgbClr val="000000"/>
                </a:solidFill>
                <a:ea typeface="Helvetica Neue" charset="0"/>
                <a:cs typeface="Helvetica Neue" charset="0"/>
              </a:rPr>
              <a:t>Fit for Purpose Deployment</a:t>
            </a:r>
          </a:p>
          <a:p>
            <a:pPr marL="173038" indent="-173038" defTabSz="685783">
              <a:lnSpc>
                <a:spcPct val="150000"/>
              </a:lnSpc>
              <a:buFont typeface="Arial" charset="0"/>
              <a:buChar char="•"/>
            </a:pPr>
            <a:r>
              <a:rPr lang="en-US" altLang="en-US" sz="2400" dirty="0">
                <a:solidFill>
                  <a:srgbClr val="000000"/>
                </a:solidFill>
                <a:ea typeface="Helvetica Neue" charset="0"/>
                <a:cs typeface="Helvetica Neue" charset="0"/>
              </a:rPr>
              <a:t>Dynamic Resizing</a:t>
            </a:r>
          </a:p>
        </p:txBody>
      </p:sp>
      <p:sp>
        <p:nvSpPr>
          <p:cNvPr id="41" name="TextBox 40">
            <a:extLst>
              <a:ext uri="{FF2B5EF4-FFF2-40B4-BE49-F238E27FC236}">
                <a16:creationId xmlns:a16="http://schemas.microsoft.com/office/drawing/2014/main" id="{99A2FE81-93FF-4FB6-A5D1-9A9C76985FF3}"/>
              </a:ext>
            </a:extLst>
          </p:cNvPr>
          <p:cNvSpPr txBox="1"/>
          <p:nvPr/>
        </p:nvSpPr>
        <p:spPr>
          <a:xfrm>
            <a:off x="6096000" y="1867670"/>
            <a:ext cx="5800124" cy="4544703"/>
          </a:xfrm>
          <a:prstGeom prst="rect">
            <a:avLst/>
          </a:prstGeom>
          <a:noFill/>
          <a:ln w="28575">
            <a:solidFill>
              <a:srgbClr val="FFC000"/>
            </a:solidFill>
            <a:prstDash val="dash"/>
          </a:ln>
        </p:spPr>
        <p:txBody>
          <a:bodyPr wrap="square" rtlCol="0">
            <a:noAutofit/>
          </a:bodyPr>
          <a:lstStyle/>
          <a:p>
            <a:pPr algn="ctr" defTabSz="685783"/>
            <a:endParaRPr lang="en-US" sz="1125" b="1" dirty="0">
              <a:solidFill>
                <a:srgbClr val="1FB3CF">
                  <a:lumMod val="50000"/>
                  <a:lumOff val="50000"/>
                </a:srgbClr>
              </a:solidFill>
              <a:ea typeface="HelvNeue for IBM" charset="0"/>
              <a:cs typeface="HelvNeue for IBM" charset="0"/>
            </a:endParaRPr>
          </a:p>
        </p:txBody>
      </p:sp>
      <p:sp>
        <p:nvSpPr>
          <p:cNvPr id="61" name="Can 15">
            <a:extLst>
              <a:ext uri="{FF2B5EF4-FFF2-40B4-BE49-F238E27FC236}">
                <a16:creationId xmlns:a16="http://schemas.microsoft.com/office/drawing/2014/main" id="{9190D1BE-1B81-4E15-9438-1B928583E841}"/>
              </a:ext>
            </a:extLst>
          </p:cNvPr>
          <p:cNvSpPr/>
          <p:nvPr/>
        </p:nvSpPr>
        <p:spPr>
          <a:xfrm>
            <a:off x="6639048" y="5505236"/>
            <a:ext cx="5053422" cy="796130"/>
          </a:xfrm>
          <a:prstGeom prst="can">
            <a:avLst/>
          </a:prstGeom>
          <a:solidFill>
            <a:schemeClr val="bg2">
              <a:lumMod val="95000"/>
            </a:schemeClr>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b="1" dirty="0">
                <a:solidFill>
                  <a:srgbClr val="FFFFFF"/>
                </a:solidFill>
              </a:rPr>
              <a:t>Model Lifecycle Management</a:t>
            </a:r>
          </a:p>
        </p:txBody>
      </p:sp>
      <p:pic>
        <p:nvPicPr>
          <p:cNvPr id="62" name="Picture 2" descr="mage result for rstudio icon transparent">
            <a:extLst>
              <a:ext uri="{FF2B5EF4-FFF2-40B4-BE49-F238E27FC236}">
                <a16:creationId xmlns:a16="http://schemas.microsoft.com/office/drawing/2014/main" id="{E78878F0-7872-4DB1-9942-F4E31F99B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8827" y="2382007"/>
            <a:ext cx="1473528" cy="51780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mage result for jupyter notebookes icon transparent">
            <a:extLst>
              <a:ext uri="{FF2B5EF4-FFF2-40B4-BE49-F238E27FC236}">
                <a16:creationId xmlns:a16="http://schemas.microsoft.com/office/drawing/2014/main" id="{D21F3902-0CA6-4BE0-B258-8FF34B704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885" y="2094429"/>
            <a:ext cx="768041" cy="768041"/>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DBD9352C-BFC3-4AFB-BEE0-DE8564C3BA77}"/>
              </a:ext>
            </a:extLst>
          </p:cNvPr>
          <p:cNvSpPr/>
          <p:nvPr/>
        </p:nvSpPr>
        <p:spPr>
          <a:xfrm>
            <a:off x="6186975" y="3098450"/>
            <a:ext cx="2945846" cy="39052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600" b="1" dirty="0">
                <a:solidFill>
                  <a:srgbClr val="000000"/>
                </a:solidFill>
              </a:rPr>
              <a:t>Machine Learning Runtimes</a:t>
            </a:r>
          </a:p>
        </p:txBody>
      </p:sp>
      <p:pic>
        <p:nvPicPr>
          <p:cNvPr id="66" name="Picture 65" descr="mage result for xg boost icon transparent">
            <a:extLst>
              <a:ext uri="{FF2B5EF4-FFF2-40B4-BE49-F238E27FC236}">
                <a16:creationId xmlns:a16="http://schemas.microsoft.com/office/drawing/2014/main" id="{608F09EB-D9DD-4A53-89D0-E9C17B5392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8166" y="3964914"/>
            <a:ext cx="958557" cy="307559"/>
          </a:xfrm>
          <a:prstGeom prst="rect">
            <a:avLst/>
          </a:prstGeom>
          <a:noFill/>
          <a:ln>
            <a:noFill/>
          </a:ln>
          <a:extLst/>
        </p:spPr>
      </p:pic>
      <p:pic>
        <p:nvPicPr>
          <p:cNvPr id="67" name="Picture 10" descr="mage result for Spark MLlib icon transparent">
            <a:extLst>
              <a:ext uri="{FF2B5EF4-FFF2-40B4-BE49-F238E27FC236}">
                <a16:creationId xmlns:a16="http://schemas.microsoft.com/office/drawing/2014/main" id="{1222DDBB-3161-48DE-8A3B-7EF6ED4267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498" y="3474348"/>
            <a:ext cx="734459" cy="552660"/>
          </a:xfrm>
          <a:prstGeom prst="rect">
            <a:avLst/>
          </a:prstGeom>
          <a:noFill/>
          <a:ln>
            <a:noFill/>
          </a:ln>
          <a:extLst/>
        </p:spPr>
      </p:pic>
      <p:pic>
        <p:nvPicPr>
          <p:cNvPr id="68" name="Picture 67" descr="mage result for Spark MLlib icon transparent">
            <a:extLst>
              <a:ext uri="{FF2B5EF4-FFF2-40B4-BE49-F238E27FC236}">
                <a16:creationId xmlns:a16="http://schemas.microsoft.com/office/drawing/2014/main" id="{59455678-A985-4B3A-BFBE-FCC1F7A7BB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7543" y="3420631"/>
            <a:ext cx="986274" cy="437432"/>
          </a:xfrm>
          <a:prstGeom prst="rect">
            <a:avLst/>
          </a:prstGeom>
          <a:noFill/>
          <a:ln>
            <a:noFill/>
          </a:ln>
          <a:extLst/>
        </p:spPr>
      </p:pic>
      <p:grpSp>
        <p:nvGrpSpPr>
          <p:cNvPr id="69" name="Group 68">
            <a:extLst>
              <a:ext uri="{FF2B5EF4-FFF2-40B4-BE49-F238E27FC236}">
                <a16:creationId xmlns:a16="http://schemas.microsoft.com/office/drawing/2014/main" id="{389D1F54-7070-488C-BD4F-E9B6F57BCF93}"/>
              </a:ext>
            </a:extLst>
          </p:cNvPr>
          <p:cNvGrpSpPr/>
          <p:nvPr/>
        </p:nvGrpSpPr>
        <p:grpSpPr>
          <a:xfrm>
            <a:off x="9252080" y="3135402"/>
            <a:ext cx="2766989" cy="1043207"/>
            <a:chOff x="8983281" y="848399"/>
            <a:chExt cx="2785188" cy="907007"/>
          </a:xfrm>
          <a:noFill/>
        </p:grpSpPr>
        <p:sp>
          <p:nvSpPr>
            <p:cNvPr id="70" name="Rectangle 69">
              <a:extLst>
                <a:ext uri="{FF2B5EF4-FFF2-40B4-BE49-F238E27FC236}">
                  <a16:creationId xmlns:a16="http://schemas.microsoft.com/office/drawing/2014/main" id="{230D5015-C1EB-4307-8D11-C112A5AADF58}"/>
                </a:ext>
              </a:extLst>
            </p:cNvPr>
            <p:cNvSpPr/>
            <p:nvPr/>
          </p:nvSpPr>
          <p:spPr>
            <a:xfrm>
              <a:off x="8983281" y="848399"/>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600" b="1" dirty="0">
                  <a:solidFill>
                    <a:srgbClr val="000000"/>
                  </a:solidFill>
                </a:rPr>
                <a:t>Deep Learning Runtimes</a:t>
              </a:r>
            </a:p>
          </p:txBody>
        </p:sp>
        <p:pic>
          <p:nvPicPr>
            <p:cNvPr id="71" name="Picture 12" descr="mage result for Tensorflow icon transparent">
              <a:extLst>
                <a:ext uri="{FF2B5EF4-FFF2-40B4-BE49-F238E27FC236}">
                  <a16:creationId xmlns:a16="http://schemas.microsoft.com/office/drawing/2014/main" id="{5A91A9E4-D45D-4E23-820A-067D923CE3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25273" y="1174269"/>
              <a:ext cx="490631" cy="399800"/>
            </a:xfrm>
            <a:prstGeom prst="rect">
              <a:avLst/>
            </a:prstGeom>
            <a:grpFill/>
            <a:ln>
              <a:noFill/>
            </a:ln>
            <a:extLst/>
          </p:spPr>
        </p:pic>
        <p:pic>
          <p:nvPicPr>
            <p:cNvPr id="72" name="Picture 71">
              <a:extLst>
                <a:ext uri="{FF2B5EF4-FFF2-40B4-BE49-F238E27FC236}">
                  <a16:creationId xmlns:a16="http://schemas.microsoft.com/office/drawing/2014/main" id="{F2106BCD-FE84-4A9E-9E7C-7DD30877BD9F}"/>
                </a:ext>
              </a:extLst>
            </p:cNvPr>
            <p:cNvPicPr>
              <a:picLocks noChangeAspect="1"/>
            </p:cNvPicPr>
            <p:nvPr/>
          </p:nvPicPr>
          <p:blipFill>
            <a:blip r:embed="rId9"/>
            <a:stretch>
              <a:fillRect/>
            </a:stretch>
          </p:blipFill>
          <p:spPr>
            <a:xfrm>
              <a:off x="10089624" y="1195313"/>
              <a:ext cx="621165" cy="241141"/>
            </a:xfrm>
            <a:prstGeom prst="rect">
              <a:avLst/>
            </a:prstGeom>
            <a:grpFill/>
            <a:ln>
              <a:noFill/>
            </a:ln>
          </p:spPr>
        </p:pic>
        <p:pic>
          <p:nvPicPr>
            <p:cNvPr id="73" name="Picture 72">
              <a:extLst>
                <a:ext uri="{FF2B5EF4-FFF2-40B4-BE49-F238E27FC236}">
                  <a16:creationId xmlns:a16="http://schemas.microsoft.com/office/drawing/2014/main" id="{ABC3EE4E-3028-42CF-9882-408D667B1DCD}"/>
                </a:ext>
              </a:extLst>
            </p:cNvPr>
            <p:cNvPicPr>
              <a:picLocks noChangeAspect="1"/>
            </p:cNvPicPr>
            <p:nvPr/>
          </p:nvPicPr>
          <p:blipFill>
            <a:blip r:embed="rId10"/>
            <a:stretch>
              <a:fillRect/>
            </a:stretch>
          </p:blipFill>
          <p:spPr>
            <a:xfrm>
              <a:off x="9912974" y="1570029"/>
              <a:ext cx="517334" cy="163600"/>
            </a:xfrm>
            <a:prstGeom prst="rect">
              <a:avLst/>
            </a:prstGeom>
            <a:grpFill/>
            <a:ln>
              <a:noFill/>
            </a:ln>
          </p:spPr>
        </p:pic>
        <p:pic>
          <p:nvPicPr>
            <p:cNvPr id="74" name="Picture 73">
              <a:extLst>
                <a:ext uri="{FF2B5EF4-FFF2-40B4-BE49-F238E27FC236}">
                  <a16:creationId xmlns:a16="http://schemas.microsoft.com/office/drawing/2014/main" id="{A705EAD3-9F8C-4BA3-9C1D-B9C121E7B49F}"/>
                </a:ext>
              </a:extLst>
            </p:cNvPr>
            <p:cNvPicPr>
              <a:picLocks noChangeAspect="1"/>
            </p:cNvPicPr>
            <p:nvPr/>
          </p:nvPicPr>
          <p:blipFill>
            <a:blip r:embed="rId11"/>
            <a:stretch>
              <a:fillRect/>
            </a:stretch>
          </p:blipFill>
          <p:spPr>
            <a:xfrm>
              <a:off x="10704625" y="1460425"/>
              <a:ext cx="581021" cy="294981"/>
            </a:xfrm>
            <a:prstGeom prst="rect">
              <a:avLst/>
            </a:prstGeom>
            <a:grpFill/>
            <a:ln>
              <a:noFill/>
            </a:ln>
          </p:spPr>
        </p:pic>
      </p:grpSp>
      <p:pic>
        <p:nvPicPr>
          <p:cNvPr id="75" name="Picture 74" descr="mage result for docker icon transparent">
            <a:extLst>
              <a:ext uri="{FF2B5EF4-FFF2-40B4-BE49-F238E27FC236}">
                <a16:creationId xmlns:a16="http://schemas.microsoft.com/office/drawing/2014/main" id="{E68C0B94-1B39-4F4A-B18B-68D9C9A6D6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7851" y="4675711"/>
            <a:ext cx="986042" cy="87922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2" descr="mage result for kubernetes icon transparent">
            <a:extLst>
              <a:ext uri="{FF2B5EF4-FFF2-40B4-BE49-F238E27FC236}">
                <a16:creationId xmlns:a16="http://schemas.microsoft.com/office/drawing/2014/main" id="{A17092D0-8728-4E21-8E28-0C7B13FF59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82439" y="4623837"/>
            <a:ext cx="1127311" cy="96626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mage result for nvidia gpu icon transparent">
            <a:extLst>
              <a:ext uri="{FF2B5EF4-FFF2-40B4-BE49-F238E27FC236}">
                <a16:creationId xmlns:a16="http://schemas.microsoft.com/office/drawing/2014/main" id="{99F0E686-1F9F-447C-9136-08BF1506C8E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79226" y="4615752"/>
            <a:ext cx="1009322" cy="1009322"/>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07B28246-90D1-4569-9757-8B14DBE72FAE}"/>
              </a:ext>
            </a:extLst>
          </p:cNvPr>
          <p:cNvSpPr txBox="1"/>
          <p:nvPr/>
        </p:nvSpPr>
        <p:spPr>
          <a:xfrm>
            <a:off x="6783902" y="1867670"/>
            <a:ext cx="4975976" cy="400110"/>
          </a:xfrm>
          <a:prstGeom prst="rect">
            <a:avLst/>
          </a:prstGeom>
          <a:noFill/>
          <a:ln w="19050">
            <a:noFill/>
          </a:ln>
        </p:spPr>
        <p:txBody>
          <a:bodyPr wrap="square" rtlCol="0">
            <a:spAutoFit/>
          </a:bodyPr>
          <a:lstStyle/>
          <a:p>
            <a:pPr algn="ctr" defTabSz="685783"/>
            <a:r>
              <a:rPr lang="en-US" sz="2000" b="1" dirty="0">
                <a:solidFill>
                  <a:srgbClr val="C00000"/>
                </a:solidFill>
                <a:ea typeface="HelvNeue for IBM" charset="0"/>
                <a:cs typeface="HelvNeue for IBM" charset="0"/>
              </a:rPr>
              <a:t>Authoring Tools</a:t>
            </a:r>
          </a:p>
        </p:txBody>
      </p:sp>
      <p:sp>
        <p:nvSpPr>
          <p:cNvPr id="79" name="TextBox 78">
            <a:extLst>
              <a:ext uri="{FF2B5EF4-FFF2-40B4-BE49-F238E27FC236}">
                <a16:creationId xmlns:a16="http://schemas.microsoft.com/office/drawing/2014/main" id="{E2C68A8E-0F00-4FCA-9719-CBE5D0B7443E}"/>
              </a:ext>
            </a:extLst>
          </p:cNvPr>
          <p:cNvSpPr txBox="1"/>
          <p:nvPr/>
        </p:nvSpPr>
        <p:spPr>
          <a:xfrm>
            <a:off x="6729601" y="4372243"/>
            <a:ext cx="4994604" cy="400110"/>
          </a:xfrm>
          <a:prstGeom prst="rect">
            <a:avLst/>
          </a:prstGeom>
          <a:noFill/>
          <a:ln w="19050">
            <a:noFill/>
          </a:ln>
        </p:spPr>
        <p:txBody>
          <a:bodyPr wrap="square" rtlCol="0">
            <a:spAutoFit/>
          </a:bodyPr>
          <a:lstStyle/>
          <a:p>
            <a:pPr algn="ctr" defTabSz="685783"/>
            <a:r>
              <a:rPr lang="en-US" sz="2000" b="1" dirty="0">
                <a:solidFill>
                  <a:srgbClr val="C00000"/>
                </a:solidFill>
                <a:ea typeface="HelvNeue for IBM" charset="0"/>
                <a:cs typeface="HelvNeue for IBM" charset="0"/>
              </a:rPr>
              <a:t>Cloud Infrastructure as a Service</a:t>
            </a:r>
          </a:p>
        </p:txBody>
      </p:sp>
      <p:sp>
        <p:nvSpPr>
          <p:cNvPr id="80" name="TextBox 79">
            <a:extLst>
              <a:ext uri="{FF2B5EF4-FFF2-40B4-BE49-F238E27FC236}">
                <a16:creationId xmlns:a16="http://schemas.microsoft.com/office/drawing/2014/main" id="{EF85BFA2-E302-4FF8-8EAA-543C994F1B1E}"/>
              </a:ext>
            </a:extLst>
          </p:cNvPr>
          <p:cNvSpPr txBox="1"/>
          <p:nvPr/>
        </p:nvSpPr>
        <p:spPr>
          <a:xfrm>
            <a:off x="10830100" y="2107492"/>
            <a:ext cx="972920" cy="738664"/>
          </a:xfrm>
          <a:prstGeom prst="rect">
            <a:avLst/>
          </a:prstGeom>
          <a:noFill/>
        </p:spPr>
        <p:txBody>
          <a:bodyPr wrap="square" rtlCol="0">
            <a:spAutoFit/>
          </a:bodyPr>
          <a:lstStyle/>
          <a:p>
            <a:pPr algn="ctr" defTabSz="685783"/>
            <a:r>
              <a:rPr lang="en-US" sz="1400" b="1" dirty="0">
                <a:solidFill>
                  <a:srgbClr val="000000"/>
                </a:solidFill>
                <a:latin typeface="Helvetica Neue Medium" charset="0"/>
                <a:ea typeface="Helvetica Neue Medium" charset="0"/>
                <a:cs typeface="Helvetica Neue Medium" charset="0"/>
              </a:rPr>
              <a:t>Watson APIs &amp; Tools</a:t>
            </a:r>
            <a:endParaRPr lang="en-US" altLang="en-US" sz="1400" b="1" dirty="0">
              <a:solidFill>
                <a:srgbClr val="000000"/>
              </a:solidFill>
              <a:latin typeface="Helvetica Neue Medium" charset="0"/>
              <a:ea typeface="Helvetica Neue Medium" charset="0"/>
              <a:cs typeface="Helvetica Neue Medium" charset="0"/>
            </a:endParaRPr>
          </a:p>
        </p:txBody>
      </p:sp>
      <p:cxnSp>
        <p:nvCxnSpPr>
          <p:cNvPr id="82" name="Straight Connector 81">
            <a:extLst>
              <a:ext uri="{FF2B5EF4-FFF2-40B4-BE49-F238E27FC236}">
                <a16:creationId xmlns:a16="http://schemas.microsoft.com/office/drawing/2014/main" id="{4BB5E70B-1A66-47E4-890B-91BE879F2765}"/>
              </a:ext>
            </a:extLst>
          </p:cNvPr>
          <p:cNvCxnSpPr>
            <a:cxnSpLocks/>
          </p:cNvCxnSpPr>
          <p:nvPr/>
        </p:nvCxnSpPr>
        <p:spPr>
          <a:xfrm>
            <a:off x="6074316" y="4368805"/>
            <a:ext cx="5821808" cy="3438"/>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1714EC5-F265-44FA-A0BB-564EB9B78190}"/>
              </a:ext>
            </a:extLst>
          </p:cNvPr>
          <p:cNvCxnSpPr>
            <a:cxnSpLocks/>
          </p:cNvCxnSpPr>
          <p:nvPr/>
        </p:nvCxnSpPr>
        <p:spPr>
          <a:xfrm>
            <a:off x="6074316" y="3039736"/>
            <a:ext cx="5821808"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85" name="Picture 84">
            <a:extLst>
              <a:ext uri="{FF2B5EF4-FFF2-40B4-BE49-F238E27FC236}">
                <a16:creationId xmlns:a16="http://schemas.microsoft.com/office/drawing/2014/main" id="{DB28E270-2CB9-49C2-AB1C-668D1DF0B8AC}"/>
              </a:ext>
            </a:extLst>
          </p:cNvPr>
          <p:cNvPicPr>
            <a:picLocks noChangeAspect="1"/>
          </p:cNvPicPr>
          <p:nvPr/>
        </p:nvPicPr>
        <p:blipFill>
          <a:blip r:embed="rId15"/>
          <a:stretch>
            <a:fillRect/>
          </a:stretch>
        </p:blipFill>
        <p:spPr>
          <a:xfrm>
            <a:off x="8635496" y="2267780"/>
            <a:ext cx="801857" cy="720656"/>
          </a:xfrm>
          <a:prstGeom prst="rect">
            <a:avLst/>
          </a:prstGeom>
        </p:spPr>
      </p:pic>
      <p:sp>
        <p:nvSpPr>
          <p:cNvPr id="86" name="TextBox 85">
            <a:extLst>
              <a:ext uri="{FF2B5EF4-FFF2-40B4-BE49-F238E27FC236}">
                <a16:creationId xmlns:a16="http://schemas.microsoft.com/office/drawing/2014/main" id="{3AFC437D-B8E7-42C3-AC5F-62B4FDF0BF37}"/>
              </a:ext>
            </a:extLst>
          </p:cNvPr>
          <p:cNvSpPr txBox="1"/>
          <p:nvPr/>
        </p:nvSpPr>
        <p:spPr>
          <a:xfrm>
            <a:off x="10149787" y="2243907"/>
            <a:ext cx="797053" cy="523220"/>
          </a:xfrm>
          <a:prstGeom prst="rect">
            <a:avLst/>
          </a:prstGeom>
          <a:noFill/>
        </p:spPr>
        <p:txBody>
          <a:bodyPr wrap="square" rtlCol="0">
            <a:spAutoFit/>
          </a:bodyPr>
          <a:lstStyle/>
          <a:p>
            <a:pPr algn="ctr" defTabSz="685783"/>
            <a:r>
              <a:rPr lang="en-US" sz="1400" b="1" dirty="0">
                <a:solidFill>
                  <a:srgbClr val="000000"/>
                </a:solidFill>
                <a:latin typeface="Helvetica Neue Medium" charset="0"/>
                <a:ea typeface="Helvetica Neue Medium" charset="0"/>
                <a:cs typeface="Helvetica Neue Medium" charset="0"/>
              </a:rPr>
              <a:t>Model Builder</a:t>
            </a:r>
            <a:endParaRPr lang="en-US" altLang="en-US" sz="1400" b="1" dirty="0">
              <a:solidFill>
                <a:srgbClr val="000000"/>
              </a:solidFill>
              <a:latin typeface="Helvetica Neue Medium" charset="0"/>
              <a:ea typeface="Helvetica Neue Medium" charset="0"/>
              <a:cs typeface="Helvetica Neue Medium" charset="0"/>
            </a:endParaRPr>
          </a:p>
        </p:txBody>
      </p:sp>
      <p:pic>
        <p:nvPicPr>
          <p:cNvPr id="90" name="Picture 89">
            <a:extLst>
              <a:ext uri="{FF2B5EF4-FFF2-40B4-BE49-F238E27FC236}">
                <a16:creationId xmlns:a16="http://schemas.microsoft.com/office/drawing/2014/main" id="{9B1B9D54-89F7-4681-A754-CDB94E38A456}"/>
              </a:ext>
            </a:extLst>
          </p:cNvPr>
          <p:cNvPicPr>
            <a:picLocks noChangeAspect="1"/>
          </p:cNvPicPr>
          <p:nvPr/>
        </p:nvPicPr>
        <p:blipFill>
          <a:blip r:embed="rId15"/>
          <a:stretch>
            <a:fillRect/>
          </a:stretch>
        </p:blipFill>
        <p:spPr>
          <a:xfrm>
            <a:off x="7061890" y="3825236"/>
            <a:ext cx="685792" cy="513922"/>
          </a:xfrm>
          <a:prstGeom prst="rect">
            <a:avLst/>
          </a:prstGeom>
        </p:spPr>
      </p:pic>
      <p:sp>
        <p:nvSpPr>
          <p:cNvPr id="91" name="TextBox 90">
            <a:extLst>
              <a:ext uri="{FF2B5EF4-FFF2-40B4-BE49-F238E27FC236}">
                <a16:creationId xmlns:a16="http://schemas.microsoft.com/office/drawing/2014/main" id="{646FDFA2-A1A1-44DB-BE6C-DEB15D274BF7}"/>
              </a:ext>
            </a:extLst>
          </p:cNvPr>
          <p:cNvSpPr txBox="1"/>
          <p:nvPr/>
        </p:nvSpPr>
        <p:spPr>
          <a:xfrm>
            <a:off x="9361645" y="2247616"/>
            <a:ext cx="850438" cy="523220"/>
          </a:xfrm>
          <a:prstGeom prst="rect">
            <a:avLst/>
          </a:prstGeom>
          <a:noFill/>
        </p:spPr>
        <p:txBody>
          <a:bodyPr wrap="square" rtlCol="0">
            <a:spAutoFit/>
          </a:bodyPr>
          <a:lstStyle/>
          <a:p>
            <a:pPr algn="ctr" defTabSz="685783"/>
            <a:r>
              <a:rPr lang="en-US" sz="1400" b="1" dirty="0">
                <a:solidFill>
                  <a:srgbClr val="000000"/>
                </a:solidFill>
                <a:latin typeface="Helvetica Neue Medium" charset="0"/>
                <a:ea typeface="Helvetica Neue Medium" charset="0"/>
                <a:cs typeface="Helvetica Neue Medium" charset="0"/>
              </a:rPr>
              <a:t>Data Assets</a:t>
            </a:r>
            <a:endParaRPr lang="en-US" altLang="en-US" sz="1400" b="1" dirty="0">
              <a:solidFill>
                <a:srgbClr val="000000"/>
              </a:solidFill>
              <a:latin typeface="Helvetica Neue Medium" charset="0"/>
              <a:ea typeface="Helvetica Neue Medium" charset="0"/>
              <a:cs typeface="Helvetica Neue Medium" charset="0"/>
            </a:endParaRPr>
          </a:p>
        </p:txBody>
      </p:sp>
      <p:pic>
        <p:nvPicPr>
          <p:cNvPr id="65" name="Picture 6" descr="mage result for scikit learn icon transparent">
            <a:extLst>
              <a:ext uri="{FF2B5EF4-FFF2-40B4-BE49-F238E27FC236}">
                <a16:creationId xmlns:a16="http://schemas.microsoft.com/office/drawing/2014/main" id="{1D5EE72C-9B1A-4B7D-A49D-546BD28D85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70033" y="3316353"/>
            <a:ext cx="873342" cy="728209"/>
          </a:xfrm>
          <a:prstGeom prst="rect">
            <a:avLst/>
          </a:prstGeom>
          <a:noFill/>
          <a:ln>
            <a:noFill/>
          </a:ln>
          <a:extLst/>
        </p:spPr>
      </p:pic>
    </p:spTree>
    <p:extLst>
      <p:ext uri="{BB962C8B-B14F-4D97-AF65-F5344CB8AC3E}">
        <p14:creationId xmlns:p14="http://schemas.microsoft.com/office/powerpoint/2010/main" val="8208911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4F5C4D92-57C8-4186-A74B-7135C8C25439}"/>
              </a:ext>
            </a:extLst>
          </p:cNvPr>
          <p:cNvSpPr txBox="1">
            <a:spLocks noChangeArrowheads="1"/>
          </p:cNvSpPr>
          <p:nvPr/>
        </p:nvSpPr>
        <p:spPr bwMode="auto">
          <a:xfrm>
            <a:off x="255401" y="644008"/>
            <a:ext cx="119795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3200" b="1" dirty="0">
                <a:solidFill>
                  <a:srgbClr val="2226DE"/>
                </a:solidFill>
              </a:rPr>
              <a:t>Why &amp; What is IBM Cloud Private for Data (ICP4D) - continue</a:t>
            </a:r>
          </a:p>
        </p:txBody>
      </p:sp>
      <p:sp>
        <p:nvSpPr>
          <p:cNvPr id="7" name="Rectangle 6">
            <a:extLst>
              <a:ext uri="{FF2B5EF4-FFF2-40B4-BE49-F238E27FC236}">
                <a16:creationId xmlns:a16="http://schemas.microsoft.com/office/drawing/2014/main" id="{8A6CFE48-561C-4D1D-A66A-1ABAEA59E360}"/>
              </a:ext>
            </a:extLst>
          </p:cNvPr>
          <p:cNvSpPr/>
          <p:nvPr/>
        </p:nvSpPr>
        <p:spPr>
          <a:xfrm>
            <a:off x="5892749" y="1318971"/>
            <a:ext cx="5843973" cy="1565227"/>
          </a:xfrm>
          <a:prstGeom prst="rect">
            <a:avLst/>
          </a:prstGeom>
          <a:solidFill>
            <a:schemeClr val="accent1">
              <a:lumMod val="20000"/>
              <a:lumOff val="80000"/>
            </a:schemeClr>
          </a:solidFill>
          <a:ln w="127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hangingPunct="1">
              <a:lnSpc>
                <a:spcPct val="100000"/>
              </a:lnSpc>
            </a:pPr>
            <a:endParaRPr lang="en-US" sz="1013" kern="1200" dirty="0">
              <a:solidFill>
                <a:srgbClr val="FFFFFF"/>
              </a:solidFill>
            </a:endParaRPr>
          </a:p>
        </p:txBody>
      </p:sp>
      <p:sp>
        <p:nvSpPr>
          <p:cNvPr id="9" name="TextBox 8">
            <a:extLst>
              <a:ext uri="{FF2B5EF4-FFF2-40B4-BE49-F238E27FC236}">
                <a16:creationId xmlns:a16="http://schemas.microsoft.com/office/drawing/2014/main" id="{803F2D8D-BFBA-49FB-A7F5-C1FBD5B80C6F}"/>
              </a:ext>
            </a:extLst>
          </p:cNvPr>
          <p:cNvSpPr txBox="1"/>
          <p:nvPr/>
        </p:nvSpPr>
        <p:spPr>
          <a:xfrm>
            <a:off x="5775762" y="1453338"/>
            <a:ext cx="6030410" cy="430887"/>
          </a:xfrm>
          <a:prstGeom prst="rect">
            <a:avLst/>
          </a:prstGeom>
          <a:noFill/>
        </p:spPr>
        <p:txBody>
          <a:bodyPr wrap="square" rtlCol="0">
            <a:spAutoFit/>
          </a:bodyPr>
          <a:lstStyle/>
          <a:p>
            <a:pPr algn="ctr" defTabSz="685783" hangingPunct="1">
              <a:lnSpc>
                <a:spcPct val="100000"/>
              </a:lnSpc>
            </a:pPr>
            <a:r>
              <a:rPr lang="en-US" sz="2200" b="1" kern="1200" dirty="0">
                <a:solidFill>
                  <a:srgbClr val="C00000"/>
                </a:solidFill>
                <a:ea typeface="IBM Plex Sans SemiBold" charset="0"/>
                <a:cs typeface="IBM Plex Sans SemiBold" charset="0"/>
              </a:rPr>
              <a:t>Personalized, Collaborative Team Platform</a:t>
            </a:r>
          </a:p>
        </p:txBody>
      </p:sp>
      <p:sp>
        <p:nvSpPr>
          <p:cNvPr id="10" name="Rectangle 9">
            <a:extLst>
              <a:ext uri="{FF2B5EF4-FFF2-40B4-BE49-F238E27FC236}">
                <a16:creationId xmlns:a16="http://schemas.microsoft.com/office/drawing/2014/main" id="{92D2F7FD-37CC-4E18-AB17-FC68FC0D092B}"/>
              </a:ext>
            </a:extLst>
          </p:cNvPr>
          <p:cNvSpPr/>
          <p:nvPr/>
        </p:nvSpPr>
        <p:spPr>
          <a:xfrm>
            <a:off x="520854" y="1318971"/>
            <a:ext cx="5308921" cy="1564459"/>
          </a:xfrm>
          <a:prstGeom prst="rect">
            <a:avLst/>
          </a:prstGeom>
          <a:solidFill>
            <a:schemeClr val="accent1">
              <a:lumMod val="20000"/>
              <a:lumOff val="80000"/>
            </a:schemeClr>
          </a:solidFill>
          <a:ln w="127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hangingPunct="1">
              <a:lnSpc>
                <a:spcPct val="100000"/>
              </a:lnSpc>
            </a:pPr>
            <a:endParaRPr lang="en-US" sz="1013" kern="1200" dirty="0">
              <a:solidFill>
                <a:srgbClr val="FFFFFF"/>
              </a:solidFill>
            </a:endParaRPr>
          </a:p>
        </p:txBody>
      </p:sp>
      <p:sp>
        <p:nvSpPr>
          <p:cNvPr id="11" name="TextBox 10">
            <a:extLst>
              <a:ext uri="{FF2B5EF4-FFF2-40B4-BE49-F238E27FC236}">
                <a16:creationId xmlns:a16="http://schemas.microsoft.com/office/drawing/2014/main" id="{195B2D2B-9FDB-4D94-AE99-50B6B07B558E}"/>
              </a:ext>
            </a:extLst>
          </p:cNvPr>
          <p:cNvSpPr txBox="1"/>
          <p:nvPr/>
        </p:nvSpPr>
        <p:spPr>
          <a:xfrm>
            <a:off x="711966" y="1917333"/>
            <a:ext cx="1801637" cy="338554"/>
          </a:xfrm>
          <a:prstGeom prst="rect">
            <a:avLst/>
          </a:prstGeom>
          <a:noFill/>
        </p:spPr>
        <p:txBody>
          <a:bodyPr wrap="square" rtlCol="0">
            <a:spAutoFit/>
          </a:bodyPr>
          <a:lstStyle/>
          <a:p>
            <a:pPr defTabSz="685783" hangingPunct="1">
              <a:lnSpc>
                <a:spcPct val="100000"/>
              </a:lnSpc>
            </a:pPr>
            <a:r>
              <a:rPr lang="en-US" sz="1600" kern="1200" dirty="0">
                <a:ea typeface="IBM Plex Sans" charset="0"/>
                <a:cs typeface="IBM Plex Sans" charset="0"/>
              </a:rPr>
              <a:t>App Developers</a:t>
            </a:r>
          </a:p>
        </p:txBody>
      </p:sp>
      <p:sp>
        <p:nvSpPr>
          <p:cNvPr id="12" name="TextBox 11">
            <a:extLst>
              <a:ext uri="{FF2B5EF4-FFF2-40B4-BE49-F238E27FC236}">
                <a16:creationId xmlns:a16="http://schemas.microsoft.com/office/drawing/2014/main" id="{77A1451E-CA1E-4A46-81C7-5521DA004802}"/>
              </a:ext>
            </a:extLst>
          </p:cNvPr>
          <p:cNvSpPr txBox="1"/>
          <p:nvPr/>
        </p:nvSpPr>
        <p:spPr>
          <a:xfrm>
            <a:off x="2385731" y="1917333"/>
            <a:ext cx="1789930" cy="338554"/>
          </a:xfrm>
          <a:prstGeom prst="rect">
            <a:avLst/>
          </a:prstGeom>
          <a:noFill/>
        </p:spPr>
        <p:txBody>
          <a:bodyPr wrap="square" rtlCol="0">
            <a:spAutoFit/>
          </a:bodyPr>
          <a:lstStyle/>
          <a:p>
            <a:pPr defTabSz="685783" hangingPunct="1">
              <a:lnSpc>
                <a:spcPct val="100000"/>
              </a:lnSpc>
            </a:pPr>
            <a:r>
              <a:rPr lang="en-US" sz="1600" kern="1200" dirty="0">
                <a:ea typeface="IBM Plex Sans" charset="0"/>
                <a:cs typeface="IBM Plex Sans" charset="0"/>
              </a:rPr>
              <a:t>Data Engineers</a:t>
            </a:r>
          </a:p>
        </p:txBody>
      </p:sp>
      <p:sp>
        <p:nvSpPr>
          <p:cNvPr id="13" name="TextBox 12">
            <a:extLst>
              <a:ext uri="{FF2B5EF4-FFF2-40B4-BE49-F238E27FC236}">
                <a16:creationId xmlns:a16="http://schemas.microsoft.com/office/drawing/2014/main" id="{5449458A-A39B-4156-871B-6542153B4ABF}"/>
              </a:ext>
            </a:extLst>
          </p:cNvPr>
          <p:cNvSpPr txBox="1"/>
          <p:nvPr/>
        </p:nvSpPr>
        <p:spPr>
          <a:xfrm>
            <a:off x="3955723" y="1936668"/>
            <a:ext cx="1863877" cy="338554"/>
          </a:xfrm>
          <a:prstGeom prst="rect">
            <a:avLst/>
          </a:prstGeom>
          <a:noFill/>
        </p:spPr>
        <p:txBody>
          <a:bodyPr wrap="square" rtlCol="0">
            <a:spAutoFit/>
          </a:bodyPr>
          <a:lstStyle/>
          <a:p>
            <a:pPr defTabSz="685783" hangingPunct="1">
              <a:lnSpc>
                <a:spcPct val="100000"/>
              </a:lnSpc>
            </a:pPr>
            <a:r>
              <a:rPr lang="en-US" sz="1600" kern="1200" dirty="0">
                <a:ea typeface="IBM Plex Sans" charset="0"/>
                <a:cs typeface="IBM Plex Sans" charset="0"/>
              </a:rPr>
              <a:t>Business Partners</a:t>
            </a:r>
          </a:p>
        </p:txBody>
      </p:sp>
      <p:sp>
        <p:nvSpPr>
          <p:cNvPr id="14" name="TextBox 13">
            <a:extLst>
              <a:ext uri="{FF2B5EF4-FFF2-40B4-BE49-F238E27FC236}">
                <a16:creationId xmlns:a16="http://schemas.microsoft.com/office/drawing/2014/main" id="{1477DD1B-61B4-4E3F-93B5-11028052E23E}"/>
              </a:ext>
            </a:extLst>
          </p:cNvPr>
          <p:cNvSpPr txBox="1"/>
          <p:nvPr/>
        </p:nvSpPr>
        <p:spPr>
          <a:xfrm>
            <a:off x="6077465" y="1896636"/>
            <a:ext cx="1672823" cy="338554"/>
          </a:xfrm>
          <a:prstGeom prst="rect">
            <a:avLst/>
          </a:prstGeom>
          <a:noFill/>
        </p:spPr>
        <p:txBody>
          <a:bodyPr wrap="square" rtlCol="0">
            <a:spAutoFit/>
          </a:bodyPr>
          <a:lstStyle/>
          <a:p>
            <a:pPr defTabSz="685783" hangingPunct="1">
              <a:lnSpc>
                <a:spcPct val="100000"/>
              </a:lnSpc>
            </a:pPr>
            <a:r>
              <a:rPr lang="en-US" sz="1600" kern="1200" dirty="0">
                <a:ea typeface="IBM Plex Sans" charset="0"/>
                <a:cs typeface="IBM Plex Sans" charset="0"/>
              </a:rPr>
              <a:t>Data Scientists</a:t>
            </a:r>
          </a:p>
        </p:txBody>
      </p:sp>
      <p:sp>
        <p:nvSpPr>
          <p:cNvPr id="15" name="TextBox 14">
            <a:extLst>
              <a:ext uri="{FF2B5EF4-FFF2-40B4-BE49-F238E27FC236}">
                <a16:creationId xmlns:a16="http://schemas.microsoft.com/office/drawing/2014/main" id="{FE0CBB59-0E87-4557-9BF2-920B72F52056}"/>
              </a:ext>
            </a:extLst>
          </p:cNvPr>
          <p:cNvSpPr txBox="1"/>
          <p:nvPr/>
        </p:nvSpPr>
        <p:spPr>
          <a:xfrm>
            <a:off x="9732306" y="1909355"/>
            <a:ext cx="1834658" cy="338554"/>
          </a:xfrm>
          <a:prstGeom prst="rect">
            <a:avLst/>
          </a:prstGeom>
          <a:noFill/>
        </p:spPr>
        <p:txBody>
          <a:bodyPr wrap="square" rtlCol="0">
            <a:spAutoFit/>
          </a:bodyPr>
          <a:lstStyle/>
          <a:p>
            <a:pPr defTabSz="685783" hangingPunct="1">
              <a:lnSpc>
                <a:spcPct val="100000"/>
              </a:lnSpc>
            </a:pPr>
            <a:r>
              <a:rPr lang="en-US" sz="1600" kern="1200" dirty="0">
                <a:ea typeface="IBM Plex Sans" charset="0"/>
                <a:cs typeface="IBM Plex Sans" charset="0"/>
              </a:rPr>
              <a:t>Data Stewards</a:t>
            </a:r>
          </a:p>
        </p:txBody>
      </p:sp>
      <p:sp>
        <p:nvSpPr>
          <p:cNvPr id="16" name="TextBox 15">
            <a:extLst>
              <a:ext uri="{FF2B5EF4-FFF2-40B4-BE49-F238E27FC236}">
                <a16:creationId xmlns:a16="http://schemas.microsoft.com/office/drawing/2014/main" id="{E4534CEF-89E9-402C-BB86-FE7408445EF7}"/>
              </a:ext>
            </a:extLst>
          </p:cNvPr>
          <p:cNvSpPr txBox="1"/>
          <p:nvPr/>
        </p:nvSpPr>
        <p:spPr>
          <a:xfrm>
            <a:off x="7690382" y="1887371"/>
            <a:ext cx="2041924" cy="584775"/>
          </a:xfrm>
          <a:prstGeom prst="rect">
            <a:avLst/>
          </a:prstGeom>
          <a:noFill/>
        </p:spPr>
        <p:txBody>
          <a:bodyPr wrap="square" rtlCol="0">
            <a:spAutoFit/>
          </a:bodyPr>
          <a:lstStyle/>
          <a:p>
            <a:pPr defTabSz="685783" hangingPunct="1">
              <a:lnSpc>
                <a:spcPct val="100000"/>
              </a:lnSpc>
            </a:pPr>
            <a:r>
              <a:rPr lang="en-US" sz="1600" kern="1200" dirty="0">
                <a:ea typeface="IBM Plex Sans" charset="0"/>
                <a:cs typeface="IBM Plex Sans" charset="0"/>
              </a:rPr>
              <a:t>Business Analysts &amp; CxOs</a:t>
            </a:r>
          </a:p>
        </p:txBody>
      </p:sp>
      <p:sp>
        <p:nvSpPr>
          <p:cNvPr id="18" name="Rectangle 17">
            <a:extLst>
              <a:ext uri="{FF2B5EF4-FFF2-40B4-BE49-F238E27FC236}">
                <a16:creationId xmlns:a16="http://schemas.microsoft.com/office/drawing/2014/main" id="{F88434E4-7E51-4E53-B2CA-3FB0E648208B}"/>
              </a:ext>
            </a:extLst>
          </p:cNvPr>
          <p:cNvSpPr/>
          <p:nvPr/>
        </p:nvSpPr>
        <p:spPr>
          <a:xfrm>
            <a:off x="2903778" y="6240239"/>
            <a:ext cx="1837362" cy="338554"/>
          </a:xfrm>
          <a:prstGeom prst="rect">
            <a:avLst/>
          </a:prstGeom>
        </p:spPr>
        <p:txBody>
          <a:bodyPr wrap="none">
            <a:spAutoFit/>
          </a:bodyPr>
          <a:lstStyle/>
          <a:p>
            <a:pPr defTabSz="685783" hangingPunct="1">
              <a:lnSpc>
                <a:spcPct val="100000"/>
              </a:lnSpc>
            </a:pPr>
            <a:r>
              <a:rPr lang="en-US" sz="1600" kern="1200" dirty="0">
                <a:ea typeface="IBM Plex Sans" charset="0"/>
                <a:cs typeface="IBM Plex Sans" charset="0"/>
              </a:rPr>
              <a:t>IBM Cloud Private</a:t>
            </a:r>
          </a:p>
        </p:txBody>
      </p:sp>
      <p:sp>
        <p:nvSpPr>
          <p:cNvPr id="19" name="Rectangle 18">
            <a:extLst>
              <a:ext uri="{FF2B5EF4-FFF2-40B4-BE49-F238E27FC236}">
                <a16:creationId xmlns:a16="http://schemas.microsoft.com/office/drawing/2014/main" id="{6365E28B-91BA-4A99-AE08-3A2AA3C153CF}"/>
              </a:ext>
            </a:extLst>
          </p:cNvPr>
          <p:cNvSpPr/>
          <p:nvPr/>
        </p:nvSpPr>
        <p:spPr>
          <a:xfrm>
            <a:off x="7943517" y="6247286"/>
            <a:ext cx="1555828" cy="338554"/>
          </a:xfrm>
          <a:prstGeom prst="rect">
            <a:avLst/>
          </a:prstGeom>
        </p:spPr>
        <p:txBody>
          <a:bodyPr wrap="square">
            <a:spAutoFit/>
          </a:bodyPr>
          <a:lstStyle/>
          <a:p>
            <a:pPr defTabSz="685783" hangingPunct="1">
              <a:lnSpc>
                <a:spcPct val="100000"/>
              </a:lnSpc>
            </a:pPr>
            <a:r>
              <a:rPr lang="en-US" sz="1600" kern="1200" dirty="0">
                <a:ea typeface="IBM Plex Sans" charset="0"/>
                <a:cs typeface="IBM Plex Sans" charset="0"/>
              </a:rPr>
              <a:t>Kubernetes</a:t>
            </a:r>
          </a:p>
        </p:txBody>
      </p:sp>
      <p:pic>
        <p:nvPicPr>
          <p:cNvPr id="20" name="Picture 19">
            <a:extLst>
              <a:ext uri="{FF2B5EF4-FFF2-40B4-BE49-F238E27FC236}">
                <a16:creationId xmlns:a16="http://schemas.microsoft.com/office/drawing/2014/main" id="{0DF52815-2576-46A8-9053-16CB775DFA53}"/>
              </a:ext>
            </a:extLst>
          </p:cNvPr>
          <p:cNvPicPr>
            <a:picLocks noChangeAspect="1"/>
          </p:cNvPicPr>
          <p:nvPr/>
        </p:nvPicPr>
        <p:blipFill rotWithShape="1">
          <a:blip r:embed="rId3">
            <a:extLst>
              <a:ext uri="{28A0092B-C50C-407E-A947-70E740481C1C}">
                <a14:useLocalDpi xmlns:a14="http://schemas.microsoft.com/office/drawing/2010/main" val="0"/>
              </a:ext>
            </a:extLst>
          </a:blip>
          <a:srcRect t="-1135" r="65353" b="-1"/>
          <a:stretch/>
        </p:blipFill>
        <p:spPr>
          <a:xfrm>
            <a:off x="7467187" y="6181244"/>
            <a:ext cx="528265" cy="453443"/>
          </a:xfrm>
          <a:prstGeom prst="rect">
            <a:avLst/>
          </a:prstGeom>
        </p:spPr>
      </p:pic>
      <p:pic>
        <p:nvPicPr>
          <p:cNvPr id="21" name="Picture 20">
            <a:extLst>
              <a:ext uri="{FF2B5EF4-FFF2-40B4-BE49-F238E27FC236}">
                <a16:creationId xmlns:a16="http://schemas.microsoft.com/office/drawing/2014/main" id="{2752618B-71F8-49B1-A810-E935B113E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245" y="6211956"/>
            <a:ext cx="528264" cy="422235"/>
          </a:xfrm>
          <a:prstGeom prst="rect">
            <a:avLst/>
          </a:prstGeom>
        </p:spPr>
      </p:pic>
      <p:sp>
        <p:nvSpPr>
          <p:cNvPr id="22" name="TextBox 21">
            <a:extLst>
              <a:ext uri="{FF2B5EF4-FFF2-40B4-BE49-F238E27FC236}">
                <a16:creationId xmlns:a16="http://schemas.microsoft.com/office/drawing/2014/main" id="{1368E7F9-A5F9-4E51-B36D-DB51AB9B27B5}"/>
              </a:ext>
            </a:extLst>
          </p:cNvPr>
          <p:cNvSpPr txBox="1"/>
          <p:nvPr/>
        </p:nvSpPr>
        <p:spPr>
          <a:xfrm>
            <a:off x="4298675" y="5250371"/>
            <a:ext cx="3228889" cy="369332"/>
          </a:xfrm>
          <a:prstGeom prst="rect">
            <a:avLst/>
          </a:prstGeom>
          <a:noFill/>
        </p:spPr>
        <p:txBody>
          <a:bodyPr wrap="square" rtlCol="0">
            <a:spAutoFit/>
          </a:bodyPr>
          <a:lstStyle/>
          <a:p>
            <a:pPr algn="ctr" defTabSz="685783" hangingPunct="1">
              <a:lnSpc>
                <a:spcPct val="100000"/>
              </a:lnSpc>
            </a:pPr>
            <a:r>
              <a:rPr lang="en-US" b="1" kern="1200" dirty="0">
                <a:ea typeface="IBM Plex Sans" charset="0"/>
                <a:cs typeface="IBM Plex Sans" charset="0"/>
              </a:rPr>
              <a:t>Enterprise Data Catalog</a:t>
            </a:r>
          </a:p>
        </p:txBody>
      </p:sp>
      <p:sp>
        <p:nvSpPr>
          <p:cNvPr id="23" name="Rectangle 22">
            <a:extLst>
              <a:ext uri="{FF2B5EF4-FFF2-40B4-BE49-F238E27FC236}">
                <a16:creationId xmlns:a16="http://schemas.microsoft.com/office/drawing/2014/main" id="{BCBE03C8-B95E-4B51-8579-A7E52EDF7B24}"/>
              </a:ext>
            </a:extLst>
          </p:cNvPr>
          <p:cNvSpPr/>
          <p:nvPr/>
        </p:nvSpPr>
        <p:spPr>
          <a:xfrm>
            <a:off x="520854" y="2960416"/>
            <a:ext cx="11215868" cy="2170689"/>
          </a:xfrm>
          <a:prstGeom prst="rect">
            <a:avLst/>
          </a:prstGeom>
          <a:solidFill>
            <a:schemeClr val="accent5">
              <a:lumMod val="50000"/>
              <a:alpha val="39000"/>
            </a:schemeClr>
          </a:solidFill>
          <a:ln w="127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hangingPunct="1">
              <a:lnSpc>
                <a:spcPct val="100000"/>
              </a:lnSpc>
            </a:pPr>
            <a:endParaRPr lang="en-US" sz="1013" kern="1200" dirty="0">
              <a:solidFill>
                <a:srgbClr val="FFFFFF"/>
              </a:solidFill>
            </a:endParaRPr>
          </a:p>
        </p:txBody>
      </p:sp>
      <p:pic>
        <p:nvPicPr>
          <p:cNvPr id="24" name="Picture 23">
            <a:extLst>
              <a:ext uri="{FF2B5EF4-FFF2-40B4-BE49-F238E27FC236}">
                <a16:creationId xmlns:a16="http://schemas.microsoft.com/office/drawing/2014/main" id="{AE18BED3-C5B8-4364-9EBD-A04F727C4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0916" y="2221072"/>
            <a:ext cx="584109" cy="584109"/>
          </a:xfrm>
          <a:prstGeom prst="rect">
            <a:avLst/>
          </a:prstGeom>
        </p:spPr>
      </p:pic>
      <p:pic>
        <p:nvPicPr>
          <p:cNvPr id="25" name="Picture 24">
            <a:extLst>
              <a:ext uri="{FF2B5EF4-FFF2-40B4-BE49-F238E27FC236}">
                <a16:creationId xmlns:a16="http://schemas.microsoft.com/office/drawing/2014/main" id="{BB1B2B44-8C3D-46F5-9CB4-1E5CBF2DB3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560" y="2240160"/>
            <a:ext cx="565622" cy="565622"/>
          </a:xfrm>
          <a:prstGeom prst="rect">
            <a:avLst/>
          </a:prstGeom>
        </p:spPr>
      </p:pic>
      <p:pic>
        <p:nvPicPr>
          <p:cNvPr id="26" name="Picture 25">
            <a:extLst>
              <a:ext uri="{FF2B5EF4-FFF2-40B4-BE49-F238E27FC236}">
                <a16:creationId xmlns:a16="http://schemas.microsoft.com/office/drawing/2014/main" id="{92AA099D-F405-4563-93CC-24A6BB79ED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32478" y="2243073"/>
            <a:ext cx="549907" cy="549907"/>
          </a:xfrm>
          <a:prstGeom prst="rect">
            <a:avLst/>
          </a:prstGeom>
        </p:spPr>
      </p:pic>
      <p:pic>
        <p:nvPicPr>
          <p:cNvPr id="27" name="Picture 26">
            <a:extLst>
              <a:ext uri="{FF2B5EF4-FFF2-40B4-BE49-F238E27FC236}">
                <a16:creationId xmlns:a16="http://schemas.microsoft.com/office/drawing/2014/main" id="{8832B798-DEBD-4106-B7D3-3D6BE53ACF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0674" y="2281491"/>
            <a:ext cx="561121" cy="561121"/>
          </a:xfrm>
          <a:prstGeom prst="rect">
            <a:avLst/>
          </a:prstGeom>
        </p:spPr>
      </p:pic>
      <p:sp>
        <p:nvSpPr>
          <p:cNvPr id="28" name="TextBox 27">
            <a:extLst>
              <a:ext uri="{FF2B5EF4-FFF2-40B4-BE49-F238E27FC236}">
                <a16:creationId xmlns:a16="http://schemas.microsoft.com/office/drawing/2014/main" id="{974BE679-331C-43C5-89B4-D25233AFDF25}"/>
              </a:ext>
            </a:extLst>
          </p:cNvPr>
          <p:cNvSpPr txBox="1"/>
          <p:nvPr/>
        </p:nvSpPr>
        <p:spPr>
          <a:xfrm>
            <a:off x="1219372" y="5774411"/>
            <a:ext cx="10068448" cy="369332"/>
          </a:xfrm>
          <a:prstGeom prst="rect">
            <a:avLst/>
          </a:prstGeom>
          <a:noFill/>
        </p:spPr>
        <p:txBody>
          <a:bodyPr wrap="square" rtlCol="0">
            <a:spAutoFit/>
          </a:bodyPr>
          <a:lstStyle/>
          <a:p>
            <a:pPr defTabSz="685783" hangingPunct="1">
              <a:lnSpc>
                <a:spcPct val="100000"/>
              </a:lnSpc>
            </a:pPr>
            <a:r>
              <a:rPr lang="en-US" b="1" kern="1200" dirty="0">
                <a:solidFill>
                  <a:srgbClr val="C00000"/>
                </a:solidFill>
                <a:ea typeface="IBM Plex Sans" charset="0"/>
                <a:cs typeface="IBM Plex Sans" charset="0"/>
              </a:rPr>
              <a:t>Integrated Admin &amp; Ops Dashboards, storage management, identity access management</a:t>
            </a:r>
          </a:p>
        </p:txBody>
      </p:sp>
      <p:sp>
        <p:nvSpPr>
          <p:cNvPr id="29" name="TextBox 28">
            <a:extLst>
              <a:ext uri="{FF2B5EF4-FFF2-40B4-BE49-F238E27FC236}">
                <a16:creationId xmlns:a16="http://schemas.microsoft.com/office/drawing/2014/main" id="{D6218ACF-845A-4397-9F32-34ADAA8ADF9B}"/>
              </a:ext>
            </a:extLst>
          </p:cNvPr>
          <p:cNvSpPr txBox="1"/>
          <p:nvPr/>
        </p:nvSpPr>
        <p:spPr>
          <a:xfrm>
            <a:off x="3080527" y="2999992"/>
            <a:ext cx="6346139" cy="461665"/>
          </a:xfrm>
          <a:prstGeom prst="rect">
            <a:avLst/>
          </a:prstGeom>
          <a:noFill/>
        </p:spPr>
        <p:txBody>
          <a:bodyPr wrap="square" rtlCol="0">
            <a:spAutoFit/>
          </a:bodyPr>
          <a:lstStyle/>
          <a:p>
            <a:pPr defTabSz="685783" hangingPunct="1">
              <a:lnSpc>
                <a:spcPct val="100000"/>
              </a:lnSpc>
            </a:pPr>
            <a:r>
              <a:rPr lang="en-US" sz="2400" b="1" kern="1200" dirty="0">
                <a:solidFill>
                  <a:srgbClr val="0000FF"/>
                </a:solidFill>
                <a:ea typeface="IBM Plex Sans" charset="0"/>
                <a:cs typeface="IBM Plex Sans" charset="0"/>
              </a:rPr>
              <a:t>Cloud-native Scalable Data Micro Services</a:t>
            </a:r>
          </a:p>
        </p:txBody>
      </p:sp>
      <p:pic>
        <p:nvPicPr>
          <p:cNvPr id="30" name="Picture 29">
            <a:extLst>
              <a:ext uri="{FF2B5EF4-FFF2-40B4-BE49-F238E27FC236}">
                <a16:creationId xmlns:a16="http://schemas.microsoft.com/office/drawing/2014/main" id="{4CA43840-A781-4032-9909-38B6A46780D1}"/>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3811931" y="2960416"/>
            <a:ext cx="383144" cy="336407"/>
          </a:xfrm>
          <a:prstGeom prst="rect">
            <a:avLst/>
          </a:prstGeom>
        </p:spPr>
      </p:pic>
      <p:pic>
        <p:nvPicPr>
          <p:cNvPr id="31" name="Picture 30">
            <a:extLst>
              <a:ext uri="{FF2B5EF4-FFF2-40B4-BE49-F238E27FC236}">
                <a16:creationId xmlns:a16="http://schemas.microsoft.com/office/drawing/2014/main" id="{1A7D2938-ABB2-4477-8F01-FC4DA631D9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38778" y="2221072"/>
            <a:ext cx="543593" cy="543593"/>
          </a:xfrm>
          <a:prstGeom prst="rect">
            <a:avLst/>
          </a:prstGeom>
        </p:spPr>
      </p:pic>
      <p:pic>
        <p:nvPicPr>
          <p:cNvPr id="32" name="Picture 31">
            <a:extLst>
              <a:ext uri="{FF2B5EF4-FFF2-40B4-BE49-F238E27FC236}">
                <a16:creationId xmlns:a16="http://schemas.microsoft.com/office/drawing/2014/main" id="{FA04C19A-61AE-4747-B89F-5EDA6C12FE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4460693" y="2241331"/>
            <a:ext cx="543593" cy="543593"/>
          </a:xfrm>
          <a:prstGeom prst="rect">
            <a:avLst/>
          </a:prstGeom>
        </p:spPr>
      </p:pic>
      <p:sp>
        <p:nvSpPr>
          <p:cNvPr id="33" name="Rectangle 32">
            <a:extLst>
              <a:ext uri="{FF2B5EF4-FFF2-40B4-BE49-F238E27FC236}">
                <a16:creationId xmlns:a16="http://schemas.microsoft.com/office/drawing/2014/main" id="{18C7E7C3-814D-43D1-8485-FA1E680D1E63}"/>
              </a:ext>
            </a:extLst>
          </p:cNvPr>
          <p:cNvSpPr/>
          <p:nvPr/>
        </p:nvSpPr>
        <p:spPr>
          <a:xfrm>
            <a:off x="612734" y="3509410"/>
            <a:ext cx="3117327" cy="1518236"/>
          </a:xfrm>
          <a:prstGeom prst="rect">
            <a:avLst/>
          </a:prstGeom>
          <a:noFill/>
          <a:ln w="127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hangingPunct="1">
              <a:lnSpc>
                <a:spcPct val="100000"/>
              </a:lnSpc>
            </a:pPr>
            <a:endParaRPr lang="en-US" sz="1600" kern="1200" dirty="0">
              <a:solidFill>
                <a:srgbClr val="FFFFFF"/>
              </a:solidFill>
            </a:endParaRPr>
          </a:p>
        </p:txBody>
      </p:sp>
      <p:sp>
        <p:nvSpPr>
          <p:cNvPr id="34" name="TextBox 33">
            <a:extLst>
              <a:ext uri="{FF2B5EF4-FFF2-40B4-BE49-F238E27FC236}">
                <a16:creationId xmlns:a16="http://schemas.microsoft.com/office/drawing/2014/main" id="{6A1D4B74-E940-4000-98A3-7EED3D37B721}"/>
              </a:ext>
            </a:extLst>
          </p:cNvPr>
          <p:cNvSpPr txBox="1"/>
          <p:nvPr/>
        </p:nvSpPr>
        <p:spPr>
          <a:xfrm>
            <a:off x="708750" y="3880408"/>
            <a:ext cx="2753132" cy="1200329"/>
          </a:xfrm>
          <a:prstGeom prst="rect">
            <a:avLst/>
          </a:prstGeom>
          <a:noFill/>
        </p:spPr>
        <p:txBody>
          <a:bodyPr wrap="square" rtlCol="0">
            <a:spAutoFit/>
          </a:bodyPr>
          <a:lstStyle/>
          <a:p>
            <a:pPr marL="214303" indent="-214303" defTabSz="685783" hangingPunct="1">
              <a:lnSpc>
                <a:spcPct val="100000"/>
              </a:lnSpc>
              <a:buFont typeface="Wingdings" charset="2"/>
              <a:buChar char="ü"/>
            </a:pPr>
            <a:r>
              <a:rPr lang="en-US" kern="1200" dirty="0">
                <a:ea typeface="IBM Plex Sans Light" charset="0"/>
                <a:cs typeface="IBM Plex Sans Light" charset="0"/>
              </a:rPr>
              <a:t>Databases on-demand</a:t>
            </a:r>
          </a:p>
          <a:p>
            <a:pPr marL="214303" indent="-214303" defTabSz="685783" hangingPunct="1">
              <a:lnSpc>
                <a:spcPct val="100000"/>
              </a:lnSpc>
              <a:buFont typeface="Wingdings" charset="2"/>
              <a:buChar char="ü"/>
            </a:pPr>
            <a:r>
              <a:rPr lang="en-US" kern="1200" dirty="0">
                <a:ea typeface="IBM Plex Sans Light" charset="0"/>
                <a:cs typeface="IBM Plex Sans Light" charset="0"/>
              </a:rPr>
              <a:t>Data warehousing</a:t>
            </a:r>
          </a:p>
          <a:p>
            <a:pPr marL="214303" indent="-214303" defTabSz="685783" hangingPunct="1">
              <a:lnSpc>
                <a:spcPct val="100000"/>
              </a:lnSpc>
              <a:buFont typeface="Wingdings" charset="2"/>
              <a:buChar char="ü"/>
            </a:pPr>
            <a:r>
              <a:rPr lang="en-US" kern="1200" dirty="0">
                <a:ea typeface="IBM Plex Sans Light" charset="0"/>
                <a:cs typeface="IBM Plex Sans Light" charset="0"/>
              </a:rPr>
              <a:t>Fast Data Ingest</a:t>
            </a:r>
          </a:p>
          <a:p>
            <a:pPr marL="214303" indent="-214303" defTabSz="685783" hangingPunct="1">
              <a:lnSpc>
                <a:spcPct val="100000"/>
              </a:lnSpc>
              <a:buFont typeface="Wingdings" charset="2"/>
              <a:buChar char="ü"/>
            </a:pPr>
            <a:r>
              <a:rPr lang="en-US" kern="1200" dirty="0">
                <a:ea typeface="IBM Plex Sans Light" charset="0"/>
                <a:cs typeface="IBM Plex Sans Light" charset="0"/>
              </a:rPr>
              <a:t>Federated query</a:t>
            </a:r>
          </a:p>
        </p:txBody>
      </p:sp>
      <p:sp>
        <p:nvSpPr>
          <p:cNvPr id="35" name="TextBox 34">
            <a:extLst>
              <a:ext uri="{FF2B5EF4-FFF2-40B4-BE49-F238E27FC236}">
                <a16:creationId xmlns:a16="http://schemas.microsoft.com/office/drawing/2014/main" id="{B92B0DC7-B107-414B-AB75-6C004769051E}"/>
              </a:ext>
            </a:extLst>
          </p:cNvPr>
          <p:cNvSpPr txBox="1"/>
          <p:nvPr/>
        </p:nvSpPr>
        <p:spPr>
          <a:xfrm>
            <a:off x="3873214" y="3859689"/>
            <a:ext cx="3856021" cy="1200329"/>
          </a:xfrm>
          <a:prstGeom prst="rect">
            <a:avLst/>
          </a:prstGeom>
          <a:noFill/>
        </p:spPr>
        <p:txBody>
          <a:bodyPr wrap="square" rtlCol="0">
            <a:spAutoFit/>
          </a:bodyPr>
          <a:lstStyle/>
          <a:p>
            <a:pPr marL="214303" indent="-214303" defTabSz="685783" hangingPunct="1">
              <a:lnSpc>
                <a:spcPct val="100000"/>
              </a:lnSpc>
              <a:buFont typeface="Wingdings" charset="2"/>
              <a:buChar char="ü"/>
            </a:pPr>
            <a:r>
              <a:rPr lang="en-US" kern="1200" dirty="0">
                <a:ea typeface="IBM Plex Sans Light" charset="0"/>
                <a:cs typeface="IBM Plex Sans Light" charset="0"/>
              </a:rPr>
              <a:t>Data integration</a:t>
            </a:r>
          </a:p>
          <a:p>
            <a:pPr marL="214303" indent="-214303" defTabSz="685783" hangingPunct="1">
              <a:lnSpc>
                <a:spcPct val="100000"/>
              </a:lnSpc>
              <a:buFont typeface="Wingdings" charset="2"/>
              <a:buChar char="ü"/>
            </a:pPr>
            <a:r>
              <a:rPr lang="en-US" kern="1200" dirty="0">
                <a:ea typeface="IBM Plex Sans Light" charset="0"/>
                <a:cs typeface="IBM Plex Sans Light" charset="0"/>
              </a:rPr>
              <a:t>Data curation</a:t>
            </a:r>
          </a:p>
          <a:p>
            <a:pPr marL="214303" indent="-214303" defTabSz="685783" hangingPunct="1">
              <a:lnSpc>
                <a:spcPct val="100000"/>
              </a:lnSpc>
              <a:buFont typeface="Wingdings" charset="2"/>
              <a:buChar char="ü"/>
            </a:pPr>
            <a:r>
              <a:rPr lang="en-US" kern="1200" dirty="0">
                <a:ea typeface="IBM Plex Sans Light" charset="0"/>
                <a:cs typeface="IBM Plex Sans Light" charset="0"/>
              </a:rPr>
              <a:t>Governance &amp; policies</a:t>
            </a:r>
          </a:p>
          <a:p>
            <a:pPr marL="214303" indent="-214303" defTabSz="685783" hangingPunct="1">
              <a:lnSpc>
                <a:spcPct val="100000"/>
              </a:lnSpc>
              <a:buFont typeface="Wingdings" charset="2"/>
              <a:buChar char="ü"/>
            </a:pPr>
            <a:r>
              <a:rPr lang="en-US" kern="1200" dirty="0">
                <a:ea typeface="IBM Plex Sans Light" charset="0"/>
                <a:cs typeface="IBM Plex Sans Light" charset="0"/>
              </a:rPr>
              <a:t>Data Asset lifecycle management</a:t>
            </a:r>
          </a:p>
        </p:txBody>
      </p:sp>
      <p:sp>
        <p:nvSpPr>
          <p:cNvPr id="36" name="TextBox 35">
            <a:extLst>
              <a:ext uri="{FF2B5EF4-FFF2-40B4-BE49-F238E27FC236}">
                <a16:creationId xmlns:a16="http://schemas.microsoft.com/office/drawing/2014/main" id="{018C22E2-6C38-40BD-86AB-C3F84162E165}"/>
              </a:ext>
            </a:extLst>
          </p:cNvPr>
          <p:cNvSpPr txBox="1"/>
          <p:nvPr/>
        </p:nvSpPr>
        <p:spPr>
          <a:xfrm>
            <a:off x="7964528" y="3866402"/>
            <a:ext cx="3772194" cy="1200329"/>
          </a:xfrm>
          <a:prstGeom prst="rect">
            <a:avLst/>
          </a:prstGeom>
          <a:noFill/>
        </p:spPr>
        <p:txBody>
          <a:bodyPr wrap="square" rtlCol="0">
            <a:spAutoFit/>
          </a:bodyPr>
          <a:lstStyle/>
          <a:p>
            <a:pPr marL="214303" indent="-214303" defTabSz="685783" hangingPunct="1">
              <a:lnSpc>
                <a:spcPct val="100000"/>
              </a:lnSpc>
              <a:buFont typeface="Wingdings" charset="2"/>
              <a:buChar char="ü"/>
            </a:pPr>
            <a:r>
              <a:rPr lang="en-US" kern="1200" dirty="0">
                <a:ea typeface="IBM Plex Sans Light" charset="0"/>
                <a:cs typeface="IBM Plex Sans Light" charset="0"/>
              </a:rPr>
              <a:t>Data Science</a:t>
            </a:r>
          </a:p>
          <a:p>
            <a:pPr marL="214303" indent="-214303" defTabSz="685783" hangingPunct="1">
              <a:lnSpc>
                <a:spcPct val="100000"/>
              </a:lnSpc>
              <a:buFont typeface="Wingdings" charset="2"/>
              <a:buChar char="ü"/>
            </a:pPr>
            <a:r>
              <a:rPr lang="en-US" kern="1200" dirty="0">
                <a:ea typeface="IBM Plex Sans Light" charset="0"/>
                <a:cs typeface="IBM Plex Sans Light" charset="0"/>
              </a:rPr>
              <a:t>Predictive Modeling &amp; ML</a:t>
            </a:r>
          </a:p>
          <a:p>
            <a:pPr marL="214303" indent="-214303" defTabSz="685783" hangingPunct="1">
              <a:lnSpc>
                <a:spcPct val="100000"/>
              </a:lnSpc>
              <a:buFont typeface="Wingdings" charset="2"/>
              <a:buChar char="ü"/>
            </a:pPr>
            <a:r>
              <a:rPr lang="en-US" kern="1200" dirty="0">
                <a:ea typeface="IBM Plex Sans Light" charset="0"/>
                <a:cs typeface="IBM Plex Sans Light" charset="0"/>
              </a:rPr>
              <a:t>Data Visualization &amp; Exploration</a:t>
            </a:r>
          </a:p>
          <a:p>
            <a:pPr marL="214303" indent="-214303" defTabSz="685783" hangingPunct="1">
              <a:lnSpc>
                <a:spcPct val="100000"/>
              </a:lnSpc>
              <a:buFont typeface="Wingdings" charset="2"/>
              <a:buChar char="ü"/>
            </a:pPr>
            <a:r>
              <a:rPr lang="en-US" kern="1200" dirty="0">
                <a:ea typeface="IBM Plex Sans Light" charset="0"/>
                <a:cs typeface="IBM Plex Sans Light" charset="0"/>
              </a:rPr>
              <a:t>Dashboards &amp; reporting</a:t>
            </a:r>
          </a:p>
        </p:txBody>
      </p:sp>
      <p:sp>
        <p:nvSpPr>
          <p:cNvPr id="37" name="Rectangle 36">
            <a:extLst>
              <a:ext uri="{FF2B5EF4-FFF2-40B4-BE49-F238E27FC236}">
                <a16:creationId xmlns:a16="http://schemas.microsoft.com/office/drawing/2014/main" id="{A4A2773E-8A92-46E8-8728-7D58278FEA3B}"/>
              </a:ext>
            </a:extLst>
          </p:cNvPr>
          <p:cNvSpPr/>
          <p:nvPr/>
        </p:nvSpPr>
        <p:spPr>
          <a:xfrm>
            <a:off x="3834361" y="3499158"/>
            <a:ext cx="3915927" cy="1529248"/>
          </a:xfrm>
          <a:prstGeom prst="rect">
            <a:avLst/>
          </a:prstGeom>
          <a:noFill/>
          <a:ln w="127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hangingPunct="1">
              <a:lnSpc>
                <a:spcPct val="100000"/>
              </a:lnSpc>
            </a:pPr>
            <a:endParaRPr lang="en-US" sz="1600" kern="1200" dirty="0">
              <a:solidFill>
                <a:srgbClr val="FFFFFF"/>
              </a:solidFill>
            </a:endParaRPr>
          </a:p>
        </p:txBody>
      </p:sp>
      <p:sp>
        <p:nvSpPr>
          <p:cNvPr id="38" name="Rectangle 37">
            <a:extLst>
              <a:ext uri="{FF2B5EF4-FFF2-40B4-BE49-F238E27FC236}">
                <a16:creationId xmlns:a16="http://schemas.microsoft.com/office/drawing/2014/main" id="{0D1E29A1-E74F-498F-8B9C-62AAA2E21266}"/>
              </a:ext>
            </a:extLst>
          </p:cNvPr>
          <p:cNvSpPr/>
          <p:nvPr/>
        </p:nvSpPr>
        <p:spPr>
          <a:xfrm>
            <a:off x="7880257" y="3499158"/>
            <a:ext cx="3671143" cy="1535801"/>
          </a:xfrm>
          <a:prstGeom prst="rect">
            <a:avLst/>
          </a:prstGeom>
          <a:noFill/>
          <a:ln w="127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hangingPunct="1">
              <a:lnSpc>
                <a:spcPct val="100000"/>
              </a:lnSpc>
            </a:pPr>
            <a:endParaRPr lang="en-US" sz="1600" kern="1200" dirty="0">
              <a:solidFill>
                <a:srgbClr val="FFFFFF"/>
              </a:solidFill>
            </a:endParaRPr>
          </a:p>
        </p:txBody>
      </p:sp>
      <p:sp>
        <p:nvSpPr>
          <p:cNvPr id="39" name="Rectangle 38">
            <a:extLst>
              <a:ext uri="{FF2B5EF4-FFF2-40B4-BE49-F238E27FC236}">
                <a16:creationId xmlns:a16="http://schemas.microsoft.com/office/drawing/2014/main" id="{C29BC01C-6FCD-471E-952C-64DC0D980887}"/>
              </a:ext>
            </a:extLst>
          </p:cNvPr>
          <p:cNvSpPr/>
          <p:nvPr/>
        </p:nvSpPr>
        <p:spPr>
          <a:xfrm>
            <a:off x="520854" y="5182801"/>
            <a:ext cx="11215868" cy="543857"/>
          </a:xfrm>
          <a:prstGeom prst="rect">
            <a:avLst/>
          </a:prstGeom>
          <a:solidFill>
            <a:srgbClr val="002060">
              <a:alpha val="39000"/>
            </a:srgbClr>
          </a:solidFill>
          <a:ln w="127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hangingPunct="1">
              <a:lnSpc>
                <a:spcPct val="100000"/>
              </a:lnSpc>
            </a:pPr>
            <a:endParaRPr lang="en-US" kern="1200" dirty="0">
              <a:solidFill>
                <a:srgbClr val="FFFFFF"/>
              </a:solidFill>
            </a:endParaRPr>
          </a:p>
        </p:txBody>
      </p:sp>
      <p:sp>
        <p:nvSpPr>
          <p:cNvPr id="40" name="TextBox 39">
            <a:extLst>
              <a:ext uri="{FF2B5EF4-FFF2-40B4-BE49-F238E27FC236}">
                <a16:creationId xmlns:a16="http://schemas.microsoft.com/office/drawing/2014/main" id="{DDD6BB39-1ACC-4EBC-9005-9AE59C362451}"/>
              </a:ext>
            </a:extLst>
          </p:cNvPr>
          <p:cNvSpPr txBox="1"/>
          <p:nvPr/>
        </p:nvSpPr>
        <p:spPr>
          <a:xfrm>
            <a:off x="867632" y="3530994"/>
            <a:ext cx="2412217" cy="400110"/>
          </a:xfrm>
          <a:prstGeom prst="rect">
            <a:avLst/>
          </a:prstGeom>
          <a:noFill/>
        </p:spPr>
        <p:txBody>
          <a:bodyPr wrap="square" rtlCol="0">
            <a:spAutoFit/>
          </a:bodyPr>
          <a:lstStyle/>
          <a:p>
            <a:pPr algn="ctr" defTabSz="685783" hangingPunct="1">
              <a:lnSpc>
                <a:spcPct val="100000"/>
              </a:lnSpc>
            </a:pPr>
            <a:r>
              <a:rPr lang="en-US" sz="2000" b="1" kern="1200" dirty="0">
                <a:solidFill>
                  <a:srgbClr val="FFFFCC"/>
                </a:solidFill>
                <a:ea typeface="IBM Plex Sans SemiBold" charset="0"/>
                <a:cs typeface="IBM Plex Sans SemiBold" charset="0"/>
              </a:rPr>
              <a:t>Collect</a:t>
            </a:r>
          </a:p>
        </p:txBody>
      </p:sp>
      <p:sp>
        <p:nvSpPr>
          <p:cNvPr id="41" name="TextBox 40">
            <a:extLst>
              <a:ext uri="{FF2B5EF4-FFF2-40B4-BE49-F238E27FC236}">
                <a16:creationId xmlns:a16="http://schemas.microsoft.com/office/drawing/2014/main" id="{9787BAC4-7A73-42AE-B9DD-290D691FD6D2}"/>
              </a:ext>
            </a:extLst>
          </p:cNvPr>
          <p:cNvSpPr txBox="1"/>
          <p:nvPr/>
        </p:nvSpPr>
        <p:spPr>
          <a:xfrm>
            <a:off x="4401946" y="3533571"/>
            <a:ext cx="2412217" cy="400110"/>
          </a:xfrm>
          <a:prstGeom prst="rect">
            <a:avLst/>
          </a:prstGeom>
          <a:noFill/>
        </p:spPr>
        <p:txBody>
          <a:bodyPr wrap="square" rtlCol="0">
            <a:spAutoFit/>
          </a:bodyPr>
          <a:lstStyle/>
          <a:p>
            <a:pPr algn="ctr" defTabSz="685783" hangingPunct="1">
              <a:lnSpc>
                <a:spcPct val="100000"/>
              </a:lnSpc>
            </a:pPr>
            <a:r>
              <a:rPr lang="en-US" sz="2000" b="1" kern="1200" dirty="0">
                <a:solidFill>
                  <a:srgbClr val="FFFFCC"/>
                </a:solidFill>
                <a:ea typeface="IBM Plex Sans SemiBold" charset="0"/>
                <a:cs typeface="IBM Plex Sans SemiBold" charset="0"/>
              </a:rPr>
              <a:t>Organize</a:t>
            </a:r>
          </a:p>
        </p:txBody>
      </p:sp>
      <p:sp>
        <p:nvSpPr>
          <p:cNvPr id="42" name="TextBox 41">
            <a:extLst>
              <a:ext uri="{FF2B5EF4-FFF2-40B4-BE49-F238E27FC236}">
                <a16:creationId xmlns:a16="http://schemas.microsoft.com/office/drawing/2014/main" id="{15FEEECF-4AF1-4072-AC68-F5730D2E328A}"/>
              </a:ext>
            </a:extLst>
          </p:cNvPr>
          <p:cNvSpPr txBox="1"/>
          <p:nvPr/>
        </p:nvSpPr>
        <p:spPr>
          <a:xfrm>
            <a:off x="8480130" y="3548418"/>
            <a:ext cx="2412217" cy="400110"/>
          </a:xfrm>
          <a:prstGeom prst="rect">
            <a:avLst/>
          </a:prstGeom>
          <a:noFill/>
        </p:spPr>
        <p:txBody>
          <a:bodyPr wrap="square" rtlCol="0">
            <a:spAutoFit/>
          </a:bodyPr>
          <a:lstStyle/>
          <a:p>
            <a:pPr algn="ctr" defTabSz="685783" hangingPunct="1">
              <a:lnSpc>
                <a:spcPct val="100000"/>
              </a:lnSpc>
            </a:pPr>
            <a:r>
              <a:rPr lang="en-US" sz="2000" b="1" kern="1200" dirty="0">
                <a:solidFill>
                  <a:srgbClr val="FFFFCC"/>
                </a:solidFill>
                <a:ea typeface="IBM Plex Sans SemiBold" charset="0"/>
                <a:cs typeface="IBM Plex Sans SemiBold" charset="0"/>
              </a:rPr>
              <a:t>Analyze</a:t>
            </a:r>
          </a:p>
        </p:txBody>
      </p:sp>
      <p:sp>
        <p:nvSpPr>
          <p:cNvPr id="8" name="TextBox 7">
            <a:extLst>
              <a:ext uri="{FF2B5EF4-FFF2-40B4-BE49-F238E27FC236}">
                <a16:creationId xmlns:a16="http://schemas.microsoft.com/office/drawing/2014/main" id="{2F1CC559-184C-4029-B4FA-1521ECB196FF}"/>
              </a:ext>
            </a:extLst>
          </p:cNvPr>
          <p:cNvSpPr txBox="1"/>
          <p:nvPr/>
        </p:nvSpPr>
        <p:spPr>
          <a:xfrm>
            <a:off x="868491" y="1472775"/>
            <a:ext cx="4467429" cy="430887"/>
          </a:xfrm>
          <a:prstGeom prst="rect">
            <a:avLst/>
          </a:prstGeom>
          <a:noFill/>
        </p:spPr>
        <p:txBody>
          <a:bodyPr wrap="square" rtlCol="0">
            <a:spAutoFit/>
          </a:bodyPr>
          <a:lstStyle/>
          <a:p>
            <a:pPr algn="ctr" defTabSz="685783" hangingPunct="1">
              <a:lnSpc>
                <a:spcPct val="100000"/>
              </a:lnSpc>
            </a:pPr>
            <a:r>
              <a:rPr lang="en-US" sz="2200" b="1" kern="1200" dirty="0">
                <a:solidFill>
                  <a:srgbClr val="C00000"/>
                </a:solidFill>
                <a:ea typeface="IBM Plex Sans SemiBold" charset="0"/>
                <a:cs typeface="IBM Plex Sans SemiBold" charset="0"/>
              </a:rPr>
              <a:t>Extensible, Open API Platform</a:t>
            </a:r>
          </a:p>
        </p:txBody>
      </p:sp>
    </p:spTree>
    <p:extLst>
      <p:ext uri="{BB962C8B-B14F-4D97-AF65-F5344CB8AC3E}">
        <p14:creationId xmlns:p14="http://schemas.microsoft.com/office/powerpoint/2010/main" val="2776354878"/>
      </p:ext>
    </p:extLst>
  </p:cSld>
  <p:clrMapOvr>
    <a:masterClrMapping/>
  </p:clrMapOvr>
</p:sld>
</file>

<file path=ppt/theme/theme1.xml><?xml version="1.0" encoding="utf-8"?>
<a:theme xmlns:a="http://schemas.openxmlformats.org/drawingml/2006/main" name="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26942</TotalTime>
  <Words>2441</Words>
  <Application>Microsoft Office PowerPoint</Application>
  <PresentationFormat>Widescreen</PresentationFormat>
  <Paragraphs>320</Paragraphs>
  <Slides>42</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Helvetica Light</vt:lpstr>
      <vt:lpstr>Helvetica Neue Medium</vt:lpstr>
      <vt:lpstr>Arial</vt:lpstr>
      <vt:lpstr>Calibri</vt:lpstr>
      <vt:lpstr>Courier New</vt:lpstr>
      <vt:lpstr>IBM Plex Sans</vt:lpstr>
      <vt:lpstr>Symbol</vt:lpstr>
      <vt:lpstr>Wingdings</vt:lpstr>
      <vt:lpstr>IBM Analytics_wht_template</vt:lpstr>
      <vt:lpstr>Build a Machine Learning System  using  IBM Cloud Private for Data Platform (ICP4D),  Watson Studio Local (WSL)  and Hadoop </vt:lpstr>
      <vt:lpstr>Agenda</vt:lpstr>
      <vt:lpstr>PowerPoint Presentation</vt:lpstr>
      <vt:lpstr>PowerPoint Presentation</vt:lpstr>
      <vt:lpstr>PowerPoint Presentation</vt:lpstr>
      <vt:lpstr>PowerPoint Presentation</vt:lpstr>
      <vt:lpstr>IBM Cloud Private for Data – End-to-end AI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Cloud Private for Data / Watson Studio Local  Hadoop Integration </vt:lpstr>
      <vt:lpstr>Best Practices</vt:lpstr>
      <vt:lpstr>Objective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Hadoop Gateway Testing and Troubleshoot</vt:lpstr>
      <vt:lpstr>Hadoop Gateway Testing and Troubleshoot</vt:lpstr>
      <vt:lpstr>Hadoop Gateway Testing and Troubleshoot</vt:lpstr>
      <vt:lpstr>Hadoop Gateway Testing and Troubleshoot</vt:lpstr>
      <vt:lpstr>Hadoop Gateway Testing and Troubleshoot</vt:lpstr>
      <vt:lpstr>Hadoop Gateway Testing and Troubleshoot</vt:lpstr>
      <vt:lpstr>Hadoop Gateway Testing and Troubleshoot</vt:lpstr>
      <vt:lpstr>Hadoop Gateway Testing and Troubleshoot</vt:lpstr>
      <vt:lpstr>Hadoop Gateway Testing and Troubleshoot</vt:lpstr>
      <vt:lpstr>Hadoop Gateway Testing and Troubleshoot</vt:lpstr>
      <vt:lpstr>Hadoop Gateway Testing and Troubleshoot</vt:lpstr>
      <vt:lpstr>For additional learning</vt:lpstr>
      <vt:lpstr>Backup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Architecture, Containers and Microservices</dc:title>
  <dc:creator>Linda Liu</dc:creator>
  <cp:lastModifiedBy>linda.liu</cp:lastModifiedBy>
  <cp:revision>416</cp:revision>
  <cp:lastPrinted>2018-01-27T15:03:05Z</cp:lastPrinted>
  <dcterms:created xsi:type="dcterms:W3CDTF">2018-01-10T20:42:40Z</dcterms:created>
  <dcterms:modified xsi:type="dcterms:W3CDTF">2019-02-12T21:39:19Z</dcterms:modified>
</cp:coreProperties>
</file>